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16"/>
  </p:notesMasterIdLst>
  <p:handoutMasterIdLst>
    <p:handoutMasterId r:id="rId17"/>
  </p:handoutMasterIdLst>
  <p:sldIdLst>
    <p:sldId id="287" r:id="rId2"/>
    <p:sldId id="257" r:id="rId3"/>
    <p:sldId id="270" r:id="rId4"/>
    <p:sldId id="263" r:id="rId5"/>
    <p:sldId id="265" r:id="rId6"/>
    <p:sldId id="264" r:id="rId7"/>
    <p:sldId id="290" r:id="rId8"/>
    <p:sldId id="281" r:id="rId9"/>
    <p:sldId id="279" r:id="rId10"/>
    <p:sldId id="273" r:id="rId11"/>
    <p:sldId id="272" r:id="rId12"/>
    <p:sldId id="280" r:id="rId13"/>
    <p:sldId id="271" r:id="rId14"/>
    <p:sldId id="283" r:id="rId15"/>
  </p:sldIdLst>
  <p:sldSz cx="7772400" cy="100584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userDrawn="1">
          <p15:clr>
            <a:srgbClr val="A4A3A4"/>
          </p15:clr>
        </p15:guide>
        <p15:guide id="2" pos="244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WN" initials="D" lastIdx="1" clrIdx="0">
    <p:extLst>
      <p:ext uri="{19B8F6BF-5375-455C-9EA6-DF929625EA0E}">
        <p15:presenceInfo xmlns:p15="http://schemas.microsoft.com/office/powerpoint/2012/main" userId="DAW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790B4C"/>
    <a:srgbClr val="F2AF1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07" autoAdjust="0"/>
    <p:restoredTop sz="94660"/>
  </p:normalViewPr>
  <p:slideViewPr>
    <p:cSldViewPr snapToGrid="0">
      <p:cViewPr>
        <p:scale>
          <a:sx n="75" d="100"/>
          <a:sy n="75" d="100"/>
        </p:scale>
        <p:origin x="1464" y="-954"/>
      </p:cViewPr>
      <p:guideLst>
        <p:guide orient="horz" pos="3168"/>
        <p:guide pos="24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52" d="100"/>
          <a:sy n="52" d="100"/>
        </p:scale>
        <p:origin x="2862"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F796838-5565-4411-B870-9952B81C68E5}"/>
              </a:ext>
            </a:extLst>
          </p:cNvPr>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CA" dirty="0"/>
          </a:p>
        </p:txBody>
      </p:sp>
      <p:sp>
        <p:nvSpPr>
          <p:cNvPr id="3" name="Date Placeholder 2">
            <a:extLst>
              <a:ext uri="{FF2B5EF4-FFF2-40B4-BE49-F238E27FC236}">
                <a16:creationId xmlns:a16="http://schemas.microsoft.com/office/drawing/2014/main" id="{54A555F2-94C0-4047-9DC6-EDDC2C774453}"/>
              </a:ext>
            </a:extLst>
          </p:cNvPr>
          <p:cNvSpPr>
            <a:spLocks noGrp="1"/>
          </p:cNvSpPr>
          <p:nvPr>
            <p:ph type="dt" sz="quarter" idx="1"/>
          </p:nvPr>
        </p:nvSpPr>
        <p:spPr>
          <a:xfrm>
            <a:off x="4143587" y="0"/>
            <a:ext cx="3169920" cy="481727"/>
          </a:xfrm>
          <a:prstGeom prst="rect">
            <a:avLst/>
          </a:prstGeom>
        </p:spPr>
        <p:txBody>
          <a:bodyPr vert="horz" lIns="96661" tIns="48331" rIns="96661" bIns="48331" rtlCol="0"/>
          <a:lstStyle>
            <a:lvl1pPr algn="r">
              <a:defRPr sz="1300"/>
            </a:lvl1pPr>
          </a:lstStyle>
          <a:p>
            <a:fld id="{515167D6-FBB0-4B01-841D-3E61D63A1615}" type="datetimeFigureOut">
              <a:rPr lang="en-CA" smtClean="0"/>
              <a:t>2022-12-08</a:t>
            </a:fld>
            <a:endParaRPr lang="en-CA" dirty="0"/>
          </a:p>
        </p:txBody>
      </p:sp>
      <p:sp>
        <p:nvSpPr>
          <p:cNvPr id="4" name="Footer Placeholder 3">
            <a:extLst>
              <a:ext uri="{FF2B5EF4-FFF2-40B4-BE49-F238E27FC236}">
                <a16:creationId xmlns:a16="http://schemas.microsoft.com/office/drawing/2014/main" id="{6390C507-C8DD-4D21-AAB0-4D7F0A1D3E7D}"/>
              </a:ext>
            </a:extLst>
          </p:cNvPr>
          <p:cNvSpPr>
            <a:spLocks noGrp="1"/>
          </p:cNvSpPr>
          <p:nvPr>
            <p:ph type="ftr" sz="quarter" idx="2"/>
          </p:nvPr>
        </p:nvSpPr>
        <p:spPr>
          <a:xfrm>
            <a:off x="0" y="9119474"/>
            <a:ext cx="3169920" cy="481726"/>
          </a:xfrm>
          <a:prstGeom prst="rect">
            <a:avLst/>
          </a:prstGeom>
        </p:spPr>
        <p:txBody>
          <a:bodyPr vert="horz" lIns="96661" tIns="48331" rIns="96661" bIns="48331" rtlCol="0" anchor="b"/>
          <a:lstStyle>
            <a:lvl1pPr algn="l">
              <a:defRPr sz="1300"/>
            </a:lvl1pPr>
          </a:lstStyle>
          <a:p>
            <a:endParaRPr lang="en-CA" dirty="0"/>
          </a:p>
        </p:txBody>
      </p:sp>
      <p:sp>
        <p:nvSpPr>
          <p:cNvPr id="5" name="Slide Number Placeholder 4">
            <a:extLst>
              <a:ext uri="{FF2B5EF4-FFF2-40B4-BE49-F238E27FC236}">
                <a16:creationId xmlns:a16="http://schemas.microsoft.com/office/drawing/2014/main" id="{2F66FDE6-DE87-41BE-836D-7A2A8A853DAB}"/>
              </a:ext>
            </a:extLst>
          </p:cNvPr>
          <p:cNvSpPr>
            <a:spLocks noGrp="1"/>
          </p:cNvSpPr>
          <p:nvPr>
            <p:ph type="sldNum" sz="quarter" idx="3"/>
          </p:nvPr>
        </p:nvSpPr>
        <p:spPr>
          <a:xfrm>
            <a:off x="4143587" y="9119474"/>
            <a:ext cx="3169920" cy="481726"/>
          </a:xfrm>
          <a:prstGeom prst="rect">
            <a:avLst/>
          </a:prstGeom>
        </p:spPr>
        <p:txBody>
          <a:bodyPr vert="horz" lIns="96661" tIns="48331" rIns="96661" bIns="48331" rtlCol="0" anchor="b"/>
          <a:lstStyle>
            <a:lvl1pPr algn="r">
              <a:defRPr sz="1300"/>
            </a:lvl1pPr>
          </a:lstStyle>
          <a:p>
            <a:fld id="{DC239680-BDA6-4FD7-8BCF-4DD44614660D}" type="slidenum">
              <a:rPr lang="en-CA" smtClean="0"/>
              <a:t>‹#›</a:t>
            </a:fld>
            <a:endParaRPr lang="en-CA" dirty="0"/>
          </a:p>
        </p:txBody>
      </p:sp>
    </p:spTree>
    <p:extLst>
      <p:ext uri="{BB962C8B-B14F-4D97-AF65-F5344CB8AC3E}">
        <p14:creationId xmlns:p14="http://schemas.microsoft.com/office/powerpoint/2010/main" val="3012544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CA" dirty="0"/>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5A518440-B274-41F4-8CBF-4685858EBC61}" type="datetimeFigureOut">
              <a:rPr lang="en-CA" smtClean="0"/>
              <a:t>2022-12-08</a:t>
            </a:fld>
            <a:endParaRPr lang="en-CA" dirty="0"/>
          </a:p>
        </p:txBody>
      </p:sp>
      <p:sp>
        <p:nvSpPr>
          <p:cNvPr id="4" name="Slide Image Placeholder 3"/>
          <p:cNvSpPr>
            <a:spLocks noGrp="1" noRot="1" noChangeAspect="1"/>
          </p:cNvSpPr>
          <p:nvPr>
            <p:ph type="sldImg" idx="2"/>
          </p:nvPr>
        </p:nvSpPr>
        <p:spPr>
          <a:xfrm>
            <a:off x="2405063" y="1200150"/>
            <a:ext cx="2505075" cy="3240088"/>
          </a:xfrm>
          <a:prstGeom prst="rect">
            <a:avLst/>
          </a:prstGeom>
          <a:noFill/>
          <a:ln w="12700">
            <a:solidFill>
              <a:prstClr val="black"/>
            </a:solidFill>
          </a:ln>
        </p:spPr>
        <p:txBody>
          <a:bodyPr vert="horz" lIns="96661" tIns="48331" rIns="96661" bIns="48331" rtlCol="0" anchor="ctr"/>
          <a:lstStyle/>
          <a:p>
            <a:endParaRPr lang="en-CA" dirty="0"/>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CA" dirty="0"/>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B610C852-3A53-4653-A907-8BE6D5C0FF46}" type="slidenum">
              <a:rPr lang="en-CA" smtClean="0"/>
              <a:t>‹#›</a:t>
            </a:fld>
            <a:endParaRPr lang="en-CA" dirty="0"/>
          </a:p>
        </p:txBody>
      </p:sp>
    </p:spTree>
    <p:extLst>
      <p:ext uri="{BB962C8B-B14F-4D97-AF65-F5344CB8AC3E}">
        <p14:creationId xmlns:p14="http://schemas.microsoft.com/office/powerpoint/2010/main" val="4328772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2C696EF1-6491-4D65-87DF-EF1A580346E6}"/>
              </a:ext>
            </a:extLst>
          </p:cNvPr>
          <p:cNvSpPr>
            <a:spLocks noGrp="1"/>
          </p:cNvSpPr>
          <p:nvPr>
            <p:ph type="dt" sz="half" idx="10"/>
          </p:nvPr>
        </p:nvSpPr>
        <p:spPr>
          <a:xfrm>
            <a:off x="534988" y="9323388"/>
            <a:ext cx="1747837" cy="534987"/>
          </a:xfrm>
          <a:prstGeom prst="rect">
            <a:avLst/>
          </a:prstGeom>
        </p:spPr>
        <p:txBody>
          <a:bodyPr/>
          <a:lstStyle/>
          <a:p>
            <a:fld id="{DCB3AACC-765E-4EB1-BF94-2AE240DE1E51}" type="datetimeFigureOut">
              <a:rPr lang="en-CA" smtClean="0"/>
              <a:t>2022-12-08</a:t>
            </a:fld>
            <a:endParaRPr lang="en-CA" dirty="0"/>
          </a:p>
        </p:txBody>
      </p:sp>
      <p:sp>
        <p:nvSpPr>
          <p:cNvPr id="5" name="Footer Placeholder 4">
            <a:extLst>
              <a:ext uri="{FF2B5EF4-FFF2-40B4-BE49-F238E27FC236}">
                <a16:creationId xmlns:a16="http://schemas.microsoft.com/office/drawing/2014/main" id="{2523E10C-B877-4EF3-A70F-5F1AEF58512E}"/>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D585E856-F4E6-41C2-B6F9-ABDB4E50536E}"/>
              </a:ext>
            </a:extLst>
          </p:cNvPr>
          <p:cNvSpPr>
            <a:spLocks noGrp="1"/>
          </p:cNvSpPr>
          <p:nvPr>
            <p:ph type="sldNum" sz="quarter" idx="12"/>
          </p:nvPr>
        </p:nvSpPr>
        <p:spPr>
          <a:xfrm>
            <a:off x="5489575" y="9323388"/>
            <a:ext cx="1747838" cy="534987"/>
          </a:xfrm>
          <a:prstGeom prst="rect">
            <a:avLst/>
          </a:prstGeom>
        </p:spPr>
        <p:txBody>
          <a:bodyPr/>
          <a:lstStyle/>
          <a:p>
            <a:fld id="{6D90FF01-5775-4410-8C30-32056700135D}" type="slidenum">
              <a:rPr lang="en-CA" smtClean="0"/>
              <a:t>‹#›</a:t>
            </a:fld>
            <a:endParaRPr lang="en-CA" dirty="0"/>
          </a:p>
        </p:txBody>
      </p:sp>
    </p:spTree>
    <p:extLst>
      <p:ext uri="{BB962C8B-B14F-4D97-AF65-F5344CB8AC3E}">
        <p14:creationId xmlns:p14="http://schemas.microsoft.com/office/powerpoint/2010/main" val="1569846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C49CAEFC-44E1-459F-97AC-225C68C2A3E1}"/>
              </a:ext>
            </a:extLst>
          </p:cNvPr>
          <p:cNvSpPr>
            <a:spLocks noGrp="1"/>
          </p:cNvSpPr>
          <p:nvPr>
            <p:ph type="dt" sz="half" idx="10"/>
          </p:nvPr>
        </p:nvSpPr>
        <p:spPr>
          <a:xfrm>
            <a:off x="534988" y="9323388"/>
            <a:ext cx="1747837" cy="534987"/>
          </a:xfrm>
          <a:prstGeom prst="rect">
            <a:avLst/>
          </a:prstGeom>
        </p:spPr>
        <p:txBody>
          <a:bodyPr/>
          <a:lstStyle/>
          <a:p>
            <a:fld id="{DCB3AACC-765E-4EB1-BF94-2AE240DE1E51}" type="datetimeFigureOut">
              <a:rPr lang="en-CA" smtClean="0"/>
              <a:t>2022-12-08</a:t>
            </a:fld>
            <a:endParaRPr lang="en-CA" dirty="0"/>
          </a:p>
        </p:txBody>
      </p:sp>
      <p:sp>
        <p:nvSpPr>
          <p:cNvPr id="5" name="Footer Placeholder 4">
            <a:extLst>
              <a:ext uri="{FF2B5EF4-FFF2-40B4-BE49-F238E27FC236}">
                <a16:creationId xmlns:a16="http://schemas.microsoft.com/office/drawing/2014/main" id="{A9623A16-DA95-4B8E-8E2A-992A2592C5DB}"/>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1D12163D-0C2C-40C2-9FB8-7B96EEACB533}"/>
              </a:ext>
            </a:extLst>
          </p:cNvPr>
          <p:cNvSpPr>
            <a:spLocks noGrp="1"/>
          </p:cNvSpPr>
          <p:nvPr>
            <p:ph type="sldNum" sz="quarter" idx="12"/>
          </p:nvPr>
        </p:nvSpPr>
        <p:spPr>
          <a:xfrm>
            <a:off x="5489575" y="9323388"/>
            <a:ext cx="1747838" cy="534987"/>
          </a:xfrm>
          <a:prstGeom prst="rect">
            <a:avLst/>
          </a:prstGeom>
        </p:spPr>
        <p:txBody>
          <a:bodyPr/>
          <a:lstStyle/>
          <a:p>
            <a:fld id="{6D90FF01-5775-4410-8C30-32056700135D}" type="slidenum">
              <a:rPr lang="en-CA" smtClean="0"/>
              <a:t>‹#›</a:t>
            </a:fld>
            <a:endParaRPr lang="en-CA" dirty="0"/>
          </a:p>
        </p:txBody>
      </p:sp>
    </p:spTree>
    <p:extLst>
      <p:ext uri="{BB962C8B-B14F-4D97-AF65-F5344CB8AC3E}">
        <p14:creationId xmlns:p14="http://schemas.microsoft.com/office/powerpoint/2010/main" val="28983367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0D9EC48-A3C1-4F2B-AD78-20EABF2D0628}"/>
              </a:ext>
            </a:extLst>
          </p:cNvPr>
          <p:cNvSpPr>
            <a:spLocks noGrp="1"/>
          </p:cNvSpPr>
          <p:nvPr>
            <p:ph type="dt" sz="half" idx="10"/>
          </p:nvPr>
        </p:nvSpPr>
        <p:spPr>
          <a:xfrm>
            <a:off x="534988" y="9323388"/>
            <a:ext cx="1747837" cy="534987"/>
          </a:xfrm>
          <a:prstGeom prst="rect">
            <a:avLst/>
          </a:prstGeom>
        </p:spPr>
        <p:txBody>
          <a:bodyPr/>
          <a:lstStyle/>
          <a:p>
            <a:fld id="{DCB3AACC-765E-4EB1-BF94-2AE240DE1E51}" type="datetimeFigureOut">
              <a:rPr lang="en-CA" smtClean="0"/>
              <a:t>2022-12-08</a:t>
            </a:fld>
            <a:endParaRPr lang="en-CA" dirty="0"/>
          </a:p>
        </p:txBody>
      </p:sp>
      <p:sp>
        <p:nvSpPr>
          <p:cNvPr id="5" name="Footer Placeholder 4">
            <a:extLst>
              <a:ext uri="{FF2B5EF4-FFF2-40B4-BE49-F238E27FC236}">
                <a16:creationId xmlns:a16="http://schemas.microsoft.com/office/drawing/2014/main" id="{F86D854B-1D3E-455F-88C6-BEA6BD5AE810}"/>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D945279C-8379-495E-96C3-2EF16D9A537A}"/>
              </a:ext>
            </a:extLst>
          </p:cNvPr>
          <p:cNvSpPr>
            <a:spLocks noGrp="1"/>
          </p:cNvSpPr>
          <p:nvPr>
            <p:ph type="sldNum" sz="quarter" idx="12"/>
          </p:nvPr>
        </p:nvSpPr>
        <p:spPr>
          <a:xfrm>
            <a:off x="5489575" y="9323388"/>
            <a:ext cx="1747838" cy="534987"/>
          </a:xfrm>
          <a:prstGeom prst="rect">
            <a:avLst/>
          </a:prstGeom>
        </p:spPr>
        <p:txBody>
          <a:bodyPr/>
          <a:lstStyle/>
          <a:p>
            <a:fld id="{6D90FF01-5775-4410-8C30-32056700135D}" type="slidenum">
              <a:rPr lang="en-CA" smtClean="0"/>
              <a:t>‹#›</a:t>
            </a:fld>
            <a:endParaRPr lang="en-CA" dirty="0"/>
          </a:p>
        </p:txBody>
      </p:sp>
    </p:spTree>
    <p:extLst>
      <p:ext uri="{BB962C8B-B14F-4D97-AF65-F5344CB8AC3E}">
        <p14:creationId xmlns:p14="http://schemas.microsoft.com/office/powerpoint/2010/main" val="30991212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24BED274-040D-480D-A0C6-7586A06364B6}"/>
              </a:ext>
            </a:extLst>
          </p:cNvPr>
          <p:cNvSpPr>
            <a:spLocks noGrp="1"/>
          </p:cNvSpPr>
          <p:nvPr>
            <p:ph type="dt" sz="half" idx="10"/>
          </p:nvPr>
        </p:nvSpPr>
        <p:spPr>
          <a:xfrm>
            <a:off x="534988" y="9323388"/>
            <a:ext cx="1747837" cy="534987"/>
          </a:xfrm>
          <a:prstGeom prst="rect">
            <a:avLst/>
          </a:prstGeom>
        </p:spPr>
        <p:txBody>
          <a:bodyPr/>
          <a:lstStyle/>
          <a:p>
            <a:fld id="{DCB3AACC-765E-4EB1-BF94-2AE240DE1E51}" type="datetimeFigureOut">
              <a:rPr lang="en-CA" smtClean="0"/>
              <a:t>2022-12-08</a:t>
            </a:fld>
            <a:endParaRPr lang="en-CA" dirty="0"/>
          </a:p>
        </p:txBody>
      </p:sp>
      <p:sp>
        <p:nvSpPr>
          <p:cNvPr id="6" name="Footer Placeholder 5">
            <a:extLst>
              <a:ext uri="{FF2B5EF4-FFF2-40B4-BE49-F238E27FC236}">
                <a16:creationId xmlns:a16="http://schemas.microsoft.com/office/drawing/2014/main" id="{7A8AA45F-F9A2-4957-B30B-E3FE3A9D2DF1}"/>
              </a:ext>
            </a:extLst>
          </p:cNvPr>
          <p:cNvSpPr>
            <a:spLocks noGrp="1"/>
          </p:cNvSpPr>
          <p:nvPr>
            <p:ph type="ftr" sz="quarter" idx="11"/>
          </p:nvPr>
        </p:nvSpPr>
        <p:spPr/>
        <p:txBody>
          <a:bodyPr/>
          <a:lstStyle/>
          <a:p>
            <a:endParaRPr lang="en-CA" dirty="0"/>
          </a:p>
        </p:txBody>
      </p:sp>
      <p:sp>
        <p:nvSpPr>
          <p:cNvPr id="7" name="Slide Number Placeholder 6">
            <a:extLst>
              <a:ext uri="{FF2B5EF4-FFF2-40B4-BE49-F238E27FC236}">
                <a16:creationId xmlns:a16="http://schemas.microsoft.com/office/drawing/2014/main" id="{2B5EF15C-4828-4C67-B036-F64827C18054}"/>
              </a:ext>
            </a:extLst>
          </p:cNvPr>
          <p:cNvSpPr>
            <a:spLocks noGrp="1"/>
          </p:cNvSpPr>
          <p:nvPr>
            <p:ph type="sldNum" sz="quarter" idx="12"/>
          </p:nvPr>
        </p:nvSpPr>
        <p:spPr>
          <a:xfrm>
            <a:off x="5489575" y="9323388"/>
            <a:ext cx="1747838" cy="534987"/>
          </a:xfrm>
          <a:prstGeom prst="rect">
            <a:avLst/>
          </a:prstGeom>
        </p:spPr>
        <p:txBody>
          <a:bodyPr/>
          <a:lstStyle/>
          <a:p>
            <a:fld id="{6D90FF01-5775-4410-8C30-32056700135D}" type="slidenum">
              <a:rPr lang="en-CA" smtClean="0"/>
              <a:t>‹#›</a:t>
            </a:fld>
            <a:endParaRPr lang="en-CA" dirty="0"/>
          </a:p>
        </p:txBody>
      </p:sp>
    </p:spTree>
    <p:extLst>
      <p:ext uri="{BB962C8B-B14F-4D97-AF65-F5344CB8AC3E}">
        <p14:creationId xmlns:p14="http://schemas.microsoft.com/office/powerpoint/2010/main" val="746192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id="{C4B58AF8-85FA-4A48-A527-270C2F710A77}"/>
              </a:ext>
            </a:extLst>
          </p:cNvPr>
          <p:cNvSpPr>
            <a:spLocks noGrp="1"/>
          </p:cNvSpPr>
          <p:nvPr>
            <p:ph type="dt" sz="half" idx="10"/>
          </p:nvPr>
        </p:nvSpPr>
        <p:spPr>
          <a:xfrm>
            <a:off x="534988" y="9323388"/>
            <a:ext cx="1747837" cy="534987"/>
          </a:xfrm>
          <a:prstGeom prst="rect">
            <a:avLst/>
          </a:prstGeom>
        </p:spPr>
        <p:txBody>
          <a:bodyPr/>
          <a:lstStyle/>
          <a:p>
            <a:fld id="{DCB3AACC-765E-4EB1-BF94-2AE240DE1E51}" type="datetimeFigureOut">
              <a:rPr lang="en-CA" smtClean="0"/>
              <a:t>2022-12-08</a:t>
            </a:fld>
            <a:endParaRPr lang="en-CA" dirty="0"/>
          </a:p>
        </p:txBody>
      </p:sp>
      <p:sp>
        <p:nvSpPr>
          <p:cNvPr id="8" name="Footer Placeholder 7">
            <a:extLst>
              <a:ext uri="{FF2B5EF4-FFF2-40B4-BE49-F238E27FC236}">
                <a16:creationId xmlns:a16="http://schemas.microsoft.com/office/drawing/2014/main" id="{7F961C7C-8636-4F81-9CC5-C7570754699F}"/>
              </a:ext>
            </a:extLst>
          </p:cNvPr>
          <p:cNvSpPr>
            <a:spLocks noGrp="1"/>
          </p:cNvSpPr>
          <p:nvPr>
            <p:ph type="ftr" sz="quarter" idx="11"/>
          </p:nvPr>
        </p:nvSpPr>
        <p:spPr/>
        <p:txBody>
          <a:bodyPr/>
          <a:lstStyle/>
          <a:p>
            <a:endParaRPr lang="en-CA" dirty="0"/>
          </a:p>
        </p:txBody>
      </p:sp>
      <p:sp>
        <p:nvSpPr>
          <p:cNvPr id="9" name="Slide Number Placeholder 8">
            <a:extLst>
              <a:ext uri="{FF2B5EF4-FFF2-40B4-BE49-F238E27FC236}">
                <a16:creationId xmlns:a16="http://schemas.microsoft.com/office/drawing/2014/main" id="{114CF26A-2B94-4388-A7A7-20CE7B227AD8}"/>
              </a:ext>
            </a:extLst>
          </p:cNvPr>
          <p:cNvSpPr>
            <a:spLocks noGrp="1"/>
          </p:cNvSpPr>
          <p:nvPr>
            <p:ph type="sldNum" sz="quarter" idx="12"/>
          </p:nvPr>
        </p:nvSpPr>
        <p:spPr>
          <a:xfrm>
            <a:off x="5489575" y="9323388"/>
            <a:ext cx="1747838" cy="534987"/>
          </a:xfrm>
          <a:prstGeom prst="rect">
            <a:avLst/>
          </a:prstGeom>
        </p:spPr>
        <p:txBody>
          <a:bodyPr/>
          <a:lstStyle/>
          <a:p>
            <a:fld id="{6D90FF01-5775-4410-8C30-32056700135D}" type="slidenum">
              <a:rPr lang="en-CA" smtClean="0"/>
              <a:t>‹#›</a:t>
            </a:fld>
            <a:endParaRPr lang="en-CA" dirty="0"/>
          </a:p>
        </p:txBody>
      </p:sp>
    </p:spTree>
    <p:extLst>
      <p:ext uri="{BB962C8B-B14F-4D97-AF65-F5344CB8AC3E}">
        <p14:creationId xmlns:p14="http://schemas.microsoft.com/office/powerpoint/2010/main" val="16398365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8F31C891-C8F4-4FD5-8347-F1A232A7BEB9}"/>
              </a:ext>
            </a:extLst>
          </p:cNvPr>
          <p:cNvSpPr>
            <a:spLocks noGrp="1"/>
          </p:cNvSpPr>
          <p:nvPr>
            <p:ph type="dt" sz="half" idx="10"/>
          </p:nvPr>
        </p:nvSpPr>
        <p:spPr>
          <a:xfrm>
            <a:off x="534988" y="9323388"/>
            <a:ext cx="1747837" cy="534987"/>
          </a:xfrm>
          <a:prstGeom prst="rect">
            <a:avLst/>
          </a:prstGeom>
        </p:spPr>
        <p:txBody>
          <a:bodyPr/>
          <a:lstStyle/>
          <a:p>
            <a:fld id="{DCB3AACC-765E-4EB1-BF94-2AE240DE1E51}" type="datetimeFigureOut">
              <a:rPr lang="en-CA" smtClean="0"/>
              <a:t>2022-12-08</a:t>
            </a:fld>
            <a:endParaRPr lang="en-CA" dirty="0"/>
          </a:p>
        </p:txBody>
      </p:sp>
      <p:sp>
        <p:nvSpPr>
          <p:cNvPr id="4" name="Footer Placeholder 3">
            <a:extLst>
              <a:ext uri="{FF2B5EF4-FFF2-40B4-BE49-F238E27FC236}">
                <a16:creationId xmlns:a16="http://schemas.microsoft.com/office/drawing/2014/main" id="{68CEEBB3-B827-42A1-9999-0C944E975881}"/>
              </a:ext>
            </a:extLst>
          </p:cNvPr>
          <p:cNvSpPr>
            <a:spLocks noGrp="1"/>
          </p:cNvSpPr>
          <p:nvPr>
            <p:ph type="ftr" sz="quarter" idx="11"/>
          </p:nvPr>
        </p:nvSpPr>
        <p:spPr/>
        <p:txBody>
          <a:bodyPr/>
          <a:lstStyle/>
          <a:p>
            <a:endParaRPr lang="en-CA" dirty="0"/>
          </a:p>
        </p:txBody>
      </p:sp>
      <p:sp>
        <p:nvSpPr>
          <p:cNvPr id="5" name="Slide Number Placeholder 4">
            <a:extLst>
              <a:ext uri="{FF2B5EF4-FFF2-40B4-BE49-F238E27FC236}">
                <a16:creationId xmlns:a16="http://schemas.microsoft.com/office/drawing/2014/main" id="{054B1A10-3365-4AC0-862C-BD74613E8B61}"/>
              </a:ext>
            </a:extLst>
          </p:cNvPr>
          <p:cNvSpPr>
            <a:spLocks noGrp="1"/>
          </p:cNvSpPr>
          <p:nvPr>
            <p:ph type="sldNum" sz="quarter" idx="12"/>
          </p:nvPr>
        </p:nvSpPr>
        <p:spPr>
          <a:xfrm>
            <a:off x="5489575" y="9323388"/>
            <a:ext cx="1747838" cy="534987"/>
          </a:xfrm>
          <a:prstGeom prst="rect">
            <a:avLst/>
          </a:prstGeom>
        </p:spPr>
        <p:txBody>
          <a:bodyPr/>
          <a:lstStyle/>
          <a:p>
            <a:fld id="{6D90FF01-5775-4410-8C30-32056700135D}" type="slidenum">
              <a:rPr lang="en-CA" smtClean="0"/>
              <a:t>‹#›</a:t>
            </a:fld>
            <a:endParaRPr lang="en-CA" dirty="0"/>
          </a:p>
        </p:txBody>
      </p:sp>
    </p:spTree>
    <p:extLst>
      <p:ext uri="{BB962C8B-B14F-4D97-AF65-F5344CB8AC3E}">
        <p14:creationId xmlns:p14="http://schemas.microsoft.com/office/powerpoint/2010/main" val="3894553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5312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7735215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F2C42B2E-7CE5-4A5B-B915-707FDD679A11}"/>
              </a:ext>
            </a:extLst>
          </p:cNvPr>
          <p:cNvSpPr>
            <a:spLocks noGrp="1"/>
          </p:cNvSpPr>
          <p:nvPr>
            <p:ph type="dt" sz="half" idx="10"/>
          </p:nvPr>
        </p:nvSpPr>
        <p:spPr>
          <a:xfrm>
            <a:off x="534988" y="9323388"/>
            <a:ext cx="1747837" cy="534987"/>
          </a:xfrm>
          <a:prstGeom prst="rect">
            <a:avLst/>
          </a:prstGeom>
        </p:spPr>
        <p:txBody>
          <a:bodyPr/>
          <a:lstStyle/>
          <a:p>
            <a:fld id="{DCB3AACC-765E-4EB1-BF94-2AE240DE1E51}" type="datetimeFigureOut">
              <a:rPr lang="en-CA" smtClean="0"/>
              <a:t>2022-12-08</a:t>
            </a:fld>
            <a:endParaRPr lang="en-CA" dirty="0"/>
          </a:p>
        </p:txBody>
      </p:sp>
      <p:sp>
        <p:nvSpPr>
          <p:cNvPr id="6" name="Footer Placeholder 5">
            <a:extLst>
              <a:ext uri="{FF2B5EF4-FFF2-40B4-BE49-F238E27FC236}">
                <a16:creationId xmlns:a16="http://schemas.microsoft.com/office/drawing/2014/main" id="{A7CB4730-A1E1-4D39-94B9-AA39E19614BE}"/>
              </a:ext>
            </a:extLst>
          </p:cNvPr>
          <p:cNvSpPr>
            <a:spLocks noGrp="1"/>
          </p:cNvSpPr>
          <p:nvPr>
            <p:ph type="ftr" sz="quarter" idx="11"/>
          </p:nvPr>
        </p:nvSpPr>
        <p:spPr/>
        <p:txBody>
          <a:bodyPr/>
          <a:lstStyle/>
          <a:p>
            <a:endParaRPr lang="en-CA" dirty="0"/>
          </a:p>
        </p:txBody>
      </p:sp>
      <p:sp>
        <p:nvSpPr>
          <p:cNvPr id="7" name="Slide Number Placeholder 6">
            <a:extLst>
              <a:ext uri="{FF2B5EF4-FFF2-40B4-BE49-F238E27FC236}">
                <a16:creationId xmlns:a16="http://schemas.microsoft.com/office/drawing/2014/main" id="{A28932EF-3BC5-4F16-BAC9-2B4325A5E759}"/>
              </a:ext>
            </a:extLst>
          </p:cNvPr>
          <p:cNvSpPr>
            <a:spLocks noGrp="1"/>
          </p:cNvSpPr>
          <p:nvPr>
            <p:ph type="sldNum" sz="quarter" idx="12"/>
          </p:nvPr>
        </p:nvSpPr>
        <p:spPr>
          <a:xfrm>
            <a:off x="5489575" y="9323388"/>
            <a:ext cx="1747838" cy="534987"/>
          </a:xfrm>
          <a:prstGeom prst="rect">
            <a:avLst/>
          </a:prstGeom>
        </p:spPr>
        <p:txBody>
          <a:bodyPr/>
          <a:lstStyle/>
          <a:p>
            <a:fld id="{6D90FF01-5775-4410-8C30-32056700135D}" type="slidenum">
              <a:rPr lang="en-CA" smtClean="0"/>
              <a:t>‹#›</a:t>
            </a:fld>
            <a:endParaRPr lang="en-CA" dirty="0"/>
          </a:p>
        </p:txBody>
      </p:sp>
    </p:spTree>
    <p:extLst>
      <p:ext uri="{BB962C8B-B14F-4D97-AF65-F5344CB8AC3E}">
        <p14:creationId xmlns:p14="http://schemas.microsoft.com/office/powerpoint/2010/main" val="28791292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3C7C6C-90E9-4238-B47F-5DD43E0B6F19}"/>
              </a:ext>
            </a:extLst>
          </p:cNvPr>
          <p:cNvSpPr>
            <a:spLocks noGrp="1"/>
          </p:cNvSpPr>
          <p:nvPr>
            <p:ph type="dt" sz="half" idx="10"/>
          </p:nvPr>
        </p:nvSpPr>
        <p:spPr>
          <a:xfrm>
            <a:off x="534988" y="9323388"/>
            <a:ext cx="1747837" cy="534987"/>
          </a:xfrm>
          <a:prstGeom prst="rect">
            <a:avLst/>
          </a:prstGeom>
        </p:spPr>
        <p:txBody>
          <a:bodyPr/>
          <a:lstStyle/>
          <a:p>
            <a:fld id="{DCB3AACC-765E-4EB1-BF94-2AE240DE1E51}" type="datetimeFigureOut">
              <a:rPr lang="en-CA" smtClean="0"/>
              <a:t>2022-12-08</a:t>
            </a:fld>
            <a:endParaRPr lang="en-CA" dirty="0"/>
          </a:p>
        </p:txBody>
      </p:sp>
      <p:sp>
        <p:nvSpPr>
          <p:cNvPr id="5" name="Footer Placeholder 4">
            <a:extLst>
              <a:ext uri="{FF2B5EF4-FFF2-40B4-BE49-F238E27FC236}">
                <a16:creationId xmlns:a16="http://schemas.microsoft.com/office/drawing/2014/main" id="{F22F1656-4D23-491F-B27A-DF8CC945095B}"/>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58C5BD71-F10D-4272-BF62-56334A48F22E}"/>
              </a:ext>
            </a:extLst>
          </p:cNvPr>
          <p:cNvSpPr>
            <a:spLocks noGrp="1"/>
          </p:cNvSpPr>
          <p:nvPr>
            <p:ph type="sldNum" sz="quarter" idx="12"/>
          </p:nvPr>
        </p:nvSpPr>
        <p:spPr>
          <a:xfrm>
            <a:off x="5489575" y="9323388"/>
            <a:ext cx="1747838" cy="534987"/>
          </a:xfrm>
          <a:prstGeom prst="rect">
            <a:avLst/>
          </a:prstGeom>
        </p:spPr>
        <p:txBody>
          <a:bodyPr/>
          <a:lstStyle/>
          <a:p>
            <a:fld id="{6D90FF01-5775-4410-8C30-32056700135D}" type="slidenum">
              <a:rPr lang="en-CA" smtClean="0"/>
              <a:t>‹#›</a:t>
            </a:fld>
            <a:endParaRPr lang="en-CA" dirty="0"/>
          </a:p>
        </p:txBody>
      </p:sp>
    </p:spTree>
    <p:extLst>
      <p:ext uri="{BB962C8B-B14F-4D97-AF65-F5344CB8AC3E}">
        <p14:creationId xmlns:p14="http://schemas.microsoft.com/office/powerpoint/2010/main" val="38262385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48A595B-B31F-4497-A2F9-A8388F2F8919}"/>
              </a:ext>
            </a:extLst>
          </p:cNvPr>
          <p:cNvSpPr>
            <a:spLocks noGrp="1"/>
          </p:cNvSpPr>
          <p:nvPr>
            <p:ph type="dt" sz="half" idx="10"/>
          </p:nvPr>
        </p:nvSpPr>
        <p:spPr>
          <a:xfrm>
            <a:off x="534988" y="9323388"/>
            <a:ext cx="1747837" cy="534987"/>
          </a:xfrm>
          <a:prstGeom prst="rect">
            <a:avLst/>
          </a:prstGeom>
        </p:spPr>
        <p:txBody>
          <a:bodyPr/>
          <a:lstStyle/>
          <a:p>
            <a:fld id="{DCB3AACC-765E-4EB1-BF94-2AE240DE1E51}" type="datetimeFigureOut">
              <a:rPr lang="en-CA" smtClean="0"/>
              <a:t>2022-12-08</a:t>
            </a:fld>
            <a:endParaRPr lang="en-CA" dirty="0"/>
          </a:p>
        </p:txBody>
      </p:sp>
      <p:sp>
        <p:nvSpPr>
          <p:cNvPr id="5" name="Footer Placeholder 4">
            <a:extLst>
              <a:ext uri="{FF2B5EF4-FFF2-40B4-BE49-F238E27FC236}">
                <a16:creationId xmlns:a16="http://schemas.microsoft.com/office/drawing/2014/main" id="{AB304249-7FA3-44CB-AB1A-A2B1230BCA82}"/>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12C6DCC2-4D56-417D-A01C-B70918D369E6}"/>
              </a:ext>
            </a:extLst>
          </p:cNvPr>
          <p:cNvSpPr>
            <a:spLocks noGrp="1"/>
          </p:cNvSpPr>
          <p:nvPr>
            <p:ph type="sldNum" sz="quarter" idx="12"/>
          </p:nvPr>
        </p:nvSpPr>
        <p:spPr>
          <a:xfrm>
            <a:off x="5489575" y="9323388"/>
            <a:ext cx="1747838" cy="534987"/>
          </a:xfrm>
          <a:prstGeom prst="rect">
            <a:avLst/>
          </a:prstGeom>
        </p:spPr>
        <p:txBody>
          <a:bodyPr/>
          <a:lstStyle/>
          <a:p>
            <a:fld id="{6D90FF01-5775-4410-8C30-32056700135D}" type="slidenum">
              <a:rPr lang="en-CA" smtClean="0"/>
              <a:t>‹#›</a:t>
            </a:fld>
            <a:endParaRPr lang="en-CA" dirty="0"/>
          </a:p>
        </p:txBody>
      </p:sp>
    </p:spTree>
    <p:extLst>
      <p:ext uri="{BB962C8B-B14F-4D97-AF65-F5344CB8AC3E}">
        <p14:creationId xmlns:p14="http://schemas.microsoft.com/office/powerpoint/2010/main" val="38323812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803F67DB-96E9-40FA-BBC7-A7FABE6DF87D}"/>
              </a:ext>
            </a:extLst>
          </p:cNvPr>
          <p:cNvSpPr>
            <a:spLocks noGrp="1"/>
          </p:cNvSpPr>
          <p:nvPr>
            <p:ph type="ftr" sz="quarter" idx="10"/>
          </p:nvPr>
        </p:nvSpPr>
        <p:spPr/>
        <p:txBody>
          <a:bodyPr/>
          <a:lstStyle/>
          <a:p>
            <a:endParaRPr lang="en-CA" dirty="0"/>
          </a:p>
        </p:txBody>
      </p:sp>
    </p:spTree>
    <p:extLst>
      <p:ext uri="{BB962C8B-B14F-4D97-AF65-F5344CB8AC3E}">
        <p14:creationId xmlns:p14="http://schemas.microsoft.com/office/powerpoint/2010/main" val="25529008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hyperlink" Target="http://www.afroflowyoga.com/" TargetMode="Externa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E038CB82-857C-40E8-A8DF-2BC3E1FFBE39}"/>
              </a:ext>
            </a:extLst>
          </p:cNvPr>
          <p:cNvSpPr>
            <a:spLocks noGrp="1"/>
          </p:cNvSpPr>
          <p:nvPr>
            <p:ph type="ftr" sz="quarter" idx="3"/>
          </p:nvPr>
        </p:nvSpPr>
        <p:spPr>
          <a:xfrm>
            <a:off x="0" y="9323388"/>
            <a:ext cx="7772400" cy="735012"/>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dirty="0"/>
          </a:p>
        </p:txBody>
      </p:sp>
      <p:sp>
        <p:nvSpPr>
          <p:cNvPr id="9" name="Rectangle 8">
            <a:extLst>
              <a:ext uri="{FF2B5EF4-FFF2-40B4-BE49-F238E27FC236}">
                <a16:creationId xmlns:a16="http://schemas.microsoft.com/office/drawing/2014/main" id="{A64C8BB8-4C2B-481B-9122-AA16530F87DB}"/>
              </a:ext>
            </a:extLst>
          </p:cNvPr>
          <p:cNvSpPr>
            <a:spLocks/>
          </p:cNvSpPr>
          <p:nvPr userDrawn="1"/>
        </p:nvSpPr>
        <p:spPr bwMode="auto">
          <a:xfrm>
            <a:off x="4286250" y="8936152"/>
            <a:ext cx="2266950" cy="1026998"/>
          </a:xfrm>
          <a:prstGeom prst="rect">
            <a:avLst/>
          </a:prstGeom>
          <a:solidFill>
            <a:srgbClr val="F2AF1A"/>
          </a:solidFill>
          <a:ln>
            <a:noFill/>
          </a:ln>
          <a:effectLst/>
          <a:extLst>
            <a:ext uri="{91240B29-F687-4F45-9708-019B960494DF}">
              <a14:hiddenLine xmlns:a14="http://schemas.microsoft.com/office/drawing/2010/main" w="3175">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7859" tIns="17859" rIns="17859" bIns="17859" anchor="ctr"/>
          <a:lstStyle/>
          <a:p>
            <a:pPr algn="ctr"/>
            <a:endParaRPr lang="en-CA" dirty="0"/>
          </a:p>
          <a:p>
            <a:pPr algn="ctr"/>
            <a:endParaRPr lang="en-CA" sz="1400" dirty="0">
              <a:latin typeface="PF Bague Sans Pro Light" panose="02000503000000020003" pitchFamily="50" charset="0"/>
            </a:endParaRPr>
          </a:p>
        </p:txBody>
      </p:sp>
      <p:pic>
        <p:nvPicPr>
          <p:cNvPr id="10" name="officeArt object">
            <a:extLst>
              <a:ext uri="{FF2B5EF4-FFF2-40B4-BE49-F238E27FC236}">
                <a16:creationId xmlns:a16="http://schemas.microsoft.com/office/drawing/2014/main" id="{FD9739E2-41D9-4DDA-926E-5503E173F8D8}"/>
              </a:ext>
            </a:extLst>
          </p:cNvPr>
          <p:cNvPicPr/>
          <p:nvPr userDrawn="1"/>
        </p:nvPicPr>
        <p:blipFill>
          <a:blip r:embed="rId14"/>
          <a:srcRect/>
          <a:stretch>
            <a:fillRect/>
          </a:stretch>
        </p:blipFill>
        <p:spPr>
          <a:xfrm>
            <a:off x="-1" y="9384980"/>
            <a:ext cx="5632451" cy="409258"/>
          </a:xfrm>
          <a:prstGeom prst="rect">
            <a:avLst/>
          </a:prstGeom>
          <a:ln w="12700" cap="flat">
            <a:noFill/>
            <a:miter lim="400000"/>
          </a:ln>
          <a:effectLst/>
        </p:spPr>
      </p:pic>
      <p:pic>
        <p:nvPicPr>
          <p:cNvPr id="11" name="officeArt object">
            <a:extLst>
              <a:ext uri="{FF2B5EF4-FFF2-40B4-BE49-F238E27FC236}">
                <a16:creationId xmlns:a16="http://schemas.microsoft.com/office/drawing/2014/main" id="{8FF652E7-9396-4307-855D-EBB65421BE89}"/>
              </a:ext>
            </a:extLst>
          </p:cNvPr>
          <p:cNvPicPr/>
          <p:nvPr userDrawn="1"/>
        </p:nvPicPr>
        <p:blipFill rotWithShape="1">
          <a:blip r:embed="rId14"/>
          <a:srcRect r="62007"/>
          <a:stretch/>
        </p:blipFill>
        <p:spPr>
          <a:xfrm>
            <a:off x="5632450" y="9384980"/>
            <a:ext cx="2139950" cy="409258"/>
          </a:xfrm>
          <a:prstGeom prst="rect">
            <a:avLst/>
          </a:prstGeom>
          <a:ln w="12700" cap="flat">
            <a:noFill/>
            <a:miter lim="400000"/>
          </a:ln>
          <a:effectLst/>
        </p:spPr>
      </p:pic>
      <p:sp>
        <p:nvSpPr>
          <p:cNvPr id="2" name="Rectangle 1">
            <a:extLst>
              <a:ext uri="{FF2B5EF4-FFF2-40B4-BE49-F238E27FC236}">
                <a16:creationId xmlns:a16="http://schemas.microsoft.com/office/drawing/2014/main" id="{86272C96-E711-4282-879E-17F0266741BE}"/>
              </a:ext>
            </a:extLst>
          </p:cNvPr>
          <p:cNvSpPr/>
          <p:nvPr userDrawn="1"/>
        </p:nvSpPr>
        <p:spPr>
          <a:xfrm>
            <a:off x="4226422" y="9015648"/>
            <a:ext cx="2412006" cy="369332"/>
          </a:xfrm>
          <a:prstGeom prst="rect">
            <a:avLst/>
          </a:prstGeom>
        </p:spPr>
        <p:txBody>
          <a:bodyPr wrap="none">
            <a:spAutoFit/>
          </a:bodyPr>
          <a:lstStyle/>
          <a:p>
            <a:pPr algn="ctr"/>
            <a:r>
              <a:rPr lang="en-CA" b="0" dirty="0">
                <a:solidFill>
                  <a:srgbClr val="790B4C"/>
                </a:solidFill>
                <a:hlinkClick r:id="rId15">
                  <a:extLst>
                    <a:ext uri="{A12FA001-AC4F-418D-AE19-62706E023703}">
                      <ahyp:hlinkClr xmlns:ahyp="http://schemas.microsoft.com/office/drawing/2018/hyperlinkcolor" val="tx"/>
                    </a:ext>
                  </a:extLst>
                </a:hlinkClick>
              </a:rPr>
              <a:t>www.afroflowyoga.com</a:t>
            </a:r>
            <a:endParaRPr lang="en-CA" b="0" dirty="0">
              <a:solidFill>
                <a:srgbClr val="790B4C"/>
              </a:solidFill>
            </a:endParaRPr>
          </a:p>
        </p:txBody>
      </p:sp>
    </p:spTree>
    <p:extLst>
      <p:ext uri="{BB962C8B-B14F-4D97-AF65-F5344CB8AC3E}">
        <p14:creationId xmlns:p14="http://schemas.microsoft.com/office/powerpoint/2010/main" val="1777686688"/>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7.jpg"/><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6.JPG"/><Relationship Id="rId5" Type="http://schemas.openxmlformats.org/officeDocument/2006/relationships/image" Target="../media/image5.pn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7.xml"/><Relationship Id="rId5" Type="http://schemas.openxmlformats.org/officeDocument/2006/relationships/image" Target="../media/image2.jpg"/><Relationship Id="rId4" Type="http://schemas.openxmlformats.org/officeDocument/2006/relationships/hyperlink" Target="http://www.yinconsulting.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13.jpg"/></Relationships>
</file>

<file path=ppt/slides/_rels/slide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2.jpg"/><Relationship Id="rId1" Type="http://schemas.openxmlformats.org/officeDocument/2006/relationships/slideLayout" Target="../slideLayouts/slideLayout7.xml"/><Relationship Id="rId5" Type="http://schemas.openxmlformats.org/officeDocument/2006/relationships/hyperlink" Target="http://www.siyandawellness.com/" TargetMode="External"/><Relationship Id="rId4" Type="http://schemas.openxmlformats.org/officeDocument/2006/relationships/image" Target="../media/image15.JP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hyperlink" Target="https://www.afroflowyoga.com/book-afro-flow-yoga/"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7.JPG"/><Relationship Id="rId1" Type="http://schemas.openxmlformats.org/officeDocument/2006/relationships/slideLayout" Target="../slideLayouts/slideLayout7.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jpg"/></Relationships>
</file>

<file path=ppt/slides/_rels/slide10.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hyperlink" Target="https://www.exhalelifestyle.com/leslie-salmon-jones-of-afro-flow-yoga-on-looking-to-her-roots-for-inspiration-and-the-importance-of-inclusion/" TargetMode="External"/><Relationship Id="rId18" Type="http://schemas.openxmlformats.org/officeDocument/2006/relationships/image" Target="../media/image28.png"/><Relationship Id="rId26" Type="http://schemas.openxmlformats.org/officeDocument/2006/relationships/image" Target="../media/image32.png"/><Relationship Id="rId3" Type="http://schemas.openxmlformats.org/officeDocument/2006/relationships/hyperlink" Target="https://www.blackenterprise.com/yoga-entrepreneur-leslie-salmon-jones/2/" TargetMode="External"/><Relationship Id="rId21" Type="http://schemas.openxmlformats.org/officeDocument/2006/relationships/hyperlink" Target="http://magazine.wellesley.edu/winter-2019/go-the-flow" TargetMode="External"/><Relationship Id="rId7" Type="http://schemas.openxmlformats.org/officeDocument/2006/relationships/hyperlink" Target="https://www.yogajournal.com/blog/afro-flow-yoga-celebrates-diversity" TargetMode="External"/><Relationship Id="rId12" Type="http://schemas.openxmlformats.org/officeDocument/2006/relationships/image" Target="../media/image25.png"/><Relationship Id="rId17" Type="http://schemas.openxmlformats.org/officeDocument/2006/relationships/hyperlink" Target="https://www.self.com/story/afro-flow-yoga-connect-rhythm-ancestors-view-fitness-new-way" TargetMode="External"/><Relationship Id="rId25" Type="http://schemas.openxmlformats.org/officeDocument/2006/relationships/hyperlink" Target="https://www.danceinforma.com/2019/12/30/4-new-dance-styles-to-try-in-2020/" TargetMode="External"/><Relationship Id="rId2" Type="http://schemas.openxmlformats.org/officeDocument/2006/relationships/image" Target="../media/image2.jpg"/><Relationship Id="rId16" Type="http://schemas.openxmlformats.org/officeDocument/2006/relationships/image" Target="../media/image27.png"/><Relationship Id="rId20" Type="http://schemas.openxmlformats.org/officeDocument/2006/relationships/image" Target="../media/image29.png"/><Relationship Id="rId29" Type="http://schemas.openxmlformats.org/officeDocument/2006/relationships/hyperlink" Target="https://www.sarasotapost.com/art/2975-island-time-a-celebration-of-the-art-music-dance-and-food-of-the-caribbean-in-sarasota" TargetMode="External"/><Relationship Id="rId1" Type="http://schemas.openxmlformats.org/officeDocument/2006/relationships/slideLayout" Target="../slideLayouts/slideLayout7.xml"/><Relationship Id="rId6" Type="http://schemas.openxmlformats.org/officeDocument/2006/relationships/image" Target="../media/image22.jpg"/><Relationship Id="rId11" Type="http://schemas.openxmlformats.org/officeDocument/2006/relationships/hyperlink" Target="http://www.oprah.com/health_wellness/the-best-and-most-fun-fitness-classes-to-take" TargetMode="External"/><Relationship Id="rId24" Type="http://schemas.openxmlformats.org/officeDocument/2006/relationships/image" Target="../media/image31.JPG"/><Relationship Id="rId5" Type="http://schemas.openxmlformats.org/officeDocument/2006/relationships/hyperlink" Target="https://www.essence.com/lifestyle/buyblack-comprehensive-guide/" TargetMode="External"/><Relationship Id="rId15" Type="http://schemas.openxmlformats.org/officeDocument/2006/relationships/hyperlink" Target="https://www.nytimes.com/2018/03/29/nyregion/afro-flow-yoga.html" TargetMode="External"/><Relationship Id="rId23" Type="http://schemas.openxmlformats.org/officeDocument/2006/relationships/hyperlink" Target="https://21ninety.com/afro-flow-yoga-fuses-yoga-and-african-dance-to-connect-us-to-our-ancestors" TargetMode="External"/><Relationship Id="rId28" Type="http://schemas.openxmlformats.org/officeDocument/2006/relationships/image" Target="../media/image33.jpg"/><Relationship Id="rId10" Type="http://schemas.openxmlformats.org/officeDocument/2006/relationships/image" Target="../media/image24.jpg"/><Relationship Id="rId19" Type="http://schemas.openxmlformats.org/officeDocument/2006/relationships/hyperlink" Target="https://www.wbur.org/artery/2016/03/31/afro-flow-yoga" TargetMode="External"/><Relationship Id="rId4" Type="http://schemas.openxmlformats.org/officeDocument/2006/relationships/image" Target="../media/image21.png"/><Relationship Id="rId9" Type="http://schemas.openxmlformats.org/officeDocument/2006/relationships/hyperlink" Target="https://www.dancemagazine.com/afro-flow-yoga-2632466676.html" TargetMode="External"/><Relationship Id="rId14" Type="http://schemas.openxmlformats.org/officeDocument/2006/relationships/image" Target="../media/image26.png"/><Relationship Id="rId22" Type="http://schemas.openxmlformats.org/officeDocument/2006/relationships/image" Target="../media/image30.JPG"/><Relationship Id="rId27" Type="http://schemas.openxmlformats.org/officeDocument/2006/relationships/hyperlink" Target="https://kripalu.org/resources/shifting-yoga-paradigm-qa-music-movement-and-healing-leslie-salmon-jones" TargetMode="External"/><Relationship Id="rId30" Type="http://schemas.openxmlformats.org/officeDocument/2006/relationships/image" Target="../media/image34.jpg"/></Relationships>
</file>

<file path=ppt/slides/_rels/slide11.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hyperlink" Target="https://www.youtube.com/watch?v=4mvNiaBh7Lo" TargetMode="External"/><Relationship Id="rId7" Type="http://schemas.openxmlformats.org/officeDocument/2006/relationships/hyperlink" Target="https://www.youtube.com/watch?v=fQriJJincp0" TargetMode="External"/><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hyperlink" Target="https://www.youtube.com/watch?v=rgmy3NzI6YM" TargetMode="External"/><Relationship Id="rId10" Type="http://schemas.openxmlformats.org/officeDocument/2006/relationships/image" Target="../media/image38.jpg"/><Relationship Id="rId4" Type="http://schemas.openxmlformats.org/officeDocument/2006/relationships/image" Target="../media/image35.png"/><Relationship Id="rId9" Type="http://schemas.openxmlformats.org/officeDocument/2006/relationships/hyperlink" Target="http://www.oprah.com/own-darkgirls2/dark-girls-2" TargetMode="External"/></Relationships>
</file>

<file path=ppt/slides/_rels/slide12.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hyperlink" Target="https://www.youtube.com/watch?v=lmcLNRaId0s" TargetMode="External"/><Relationship Id="rId7" Type="http://schemas.openxmlformats.org/officeDocument/2006/relationships/hyperlink" Target="https://youtu.be/bGfvHyylFLs" TargetMode="External"/><Relationship Id="rId12" Type="http://schemas.openxmlformats.org/officeDocument/2006/relationships/image" Target="../media/image43.png"/><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image" Target="../media/image40.png"/><Relationship Id="rId11" Type="http://schemas.openxmlformats.org/officeDocument/2006/relationships/hyperlink" Target="https://youtu.be/GG6RoMChOzQ" TargetMode="External"/><Relationship Id="rId5" Type="http://schemas.openxmlformats.org/officeDocument/2006/relationships/hyperlink" Target="https://youtu.be/CVkECiiGzWE" TargetMode="External"/><Relationship Id="rId10" Type="http://schemas.openxmlformats.org/officeDocument/2006/relationships/image" Target="../media/image42.png"/><Relationship Id="rId4" Type="http://schemas.openxmlformats.org/officeDocument/2006/relationships/image" Target="../media/image39.png"/><Relationship Id="rId9" Type="http://schemas.openxmlformats.org/officeDocument/2006/relationships/hyperlink" Target="https://youtu.be/M_mo8bmB3Oc"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jpg"/></Relationships>
</file>

<file path=ppt/slides/_rels/slide1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48.JPG"/><Relationship Id="rId5" Type="http://schemas.openxmlformats.org/officeDocument/2006/relationships/image" Target="../media/image46.png"/><Relationship Id="rId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6">
            <a:extLst>
              <a:ext uri="{FF2B5EF4-FFF2-40B4-BE49-F238E27FC236}">
                <a16:creationId xmlns:a16="http://schemas.microsoft.com/office/drawing/2014/main" id="{7F309FF1-9453-4BBB-8B6D-DE95F06DA9A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147744" y="4563832"/>
            <a:ext cx="3446146" cy="1675209"/>
          </a:xfrm>
          <a:prstGeom prst="rect">
            <a:avLst/>
          </a:prstGeom>
        </p:spPr>
      </p:pic>
      <p:sp>
        <p:nvSpPr>
          <p:cNvPr id="6" name="Rectangle 5">
            <a:extLst>
              <a:ext uri="{FF2B5EF4-FFF2-40B4-BE49-F238E27FC236}">
                <a16:creationId xmlns:a16="http://schemas.microsoft.com/office/drawing/2014/main" id="{A5B770DE-72C1-4E15-90C4-2EAC6CDD7EFB}"/>
              </a:ext>
            </a:extLst>
          </p:cNvPr>
          <p:cNvSpPr>
            <a:spLocks/>
          </p:cNvSpPr>
          <p:nvPr/>
        </p:nvSpPr>
        <p:spPr bwMode="auto">
          <a:xfrm>
            <a:off x="478790" y="374144"/>
            <a:ext cx="993140" cy="217805"/>
          </a:xfrm>
          <a:prstGeom prst="rect">
            <a:avLst/>
          </a:prstGeom>
          <a:solidFill>
            <a:srgbClr val="F2AF1A"/>
          </a:solidFill>
          <a:ln>
            <a:noFill/>
          </a:ln>
          <a:effectLst/>
          <a:extLst>
            <a:ext uri="{91240B29-F687-4F45-9708-019B960494DF}">
              <a14:hiddenLine xmlns:a14="http://schemas.microsoft.com/office/drawing/2010/main" w="3175">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7859" tIns="17859" rIns="17859" bIns="17859" anchor="ctr"/>
          <a:lstStyle/>
          <a:p>
            <a:endParaRPr lang="en-CA" dirty="0"/>
          </a:p>
        </p:txBody>
      </p:sp>
      <p:sp>
        <p:nvSpPr>
          <p:cNvPr id="7" name="Rectangle 6">
            <a:extLst>
              <a:ext uri="{FF2B5EF4-FFF2-40B4-BE49-F238E27FC236}">
                <a16:creationId xmlns:a16="http://schemas.microsoft.com/office/drawing/2014/main" id="{522816EF-A1E6-4FF1-ADC6-9AE2C6579FE6}"/>
              </a:ext>
            </a:extLst>
          </p:cNvPr>
          <p:cNvSpPr/>
          <p:nvPr/>
        </p:nvSpPr>
        <p:spPr>
          <a:xfrm>
            <a:off x="377190" y="675763"/>
            <a:ext cx="5632450" cy="1372876"/>
          </a:xfrm>
          <a:prstGeom prst="rect">
            <a:avLst/>
          </a:prstGeom>
        </p:spPr>
        <p:txBody>
          <a:bodyPr wrap="square">
            <a:spAutoFit/>
          </a:bodyPr>
          <a:lstStyle/>
          <a:p>
            <a:pPr>
              <a:lnSpc>
                <a:spcPct val="107000"/>
              </a:lnSpc>
            </a:pPr>
            <a:r>
              <a:rPr lang="en-CA" sz="4000" b="1" dirty="0">
                <a:solidFill>
                  <a:srgbClr val="790B4C"/>
                </a:solidFill>
                <a:latin typeface="Intro" panose="02000000000000000000" pitchFamily="50" charset="0"/>
                <a:ea typeface="Calibri" panose="020F0502020204030204" pitchFamily="34" charset="0"/>
                <a:cs typeface="Times New Roman" panose="02020603050405020304" pitchFamily="18" charset="0"/>
              </a:rPr>
              <a:t>AFRO FLOW YOGA</a:t>
            </a:r>
            <a:r>
              <a:rPr lang="en-CA" sz="4000" b="1" dirty="0">
                <a:solidFill>
                  <a:srgbClr val="790B4C"/>
                </a:solidFill>
                <a:latin typeface="Intro" panose="02000000000000000000" pitchFamily="50" charset="0"/>
                <a:ea typeface="Calibri" panose="020F0502020204030204" pitchFamily="34" charset="0"/>
                <a:cs typeface="Calibri" panose="020F0502020204030204" pitchFamily="34" charset="0"/>
              </a:rPr>
              <a:t>®</a:t>
            </a:r>
            <a:br>
              <a:rPr lang="en-CA" sz="4000" b="1" dirty="0">
                <a:solidFill>
                  <a:srgbClr val="790B4C"/>
                </a:solidFill>
                <a:latin typeface="Intro" panose="02000000000000000000" pitchFamily="50" charset="0"/>
                <a:ea typeface="Calibri" panose="020F0502020204030204" pitchFamily="34" charset="0"/>
                <a:cs typeface="Calibri" panose="020F0502020204030204" pitchFamily="34" charset="0"/>
              </a:rPr>
            </a:br>
            <a:r>
              <a:rPr lang="en-CA" sz="4000" b="1" dirty="0">
                <a:solidFill>
                  <a:srgbClr val="790B4C"/>
                </a:solidFill>
                <a:latin typeface="Intro" panose="02000000000000000000" pitchFamily="50" charset="0"/>
                <a:ea typeface="Calibri" panose="020F0502020204030204" pitchFamily="34" charset="0"/>
                <a:cs typeface="Times New Roman" panose="02020603050405020304" pitchFamily="18" charset="0"/>
              </a:rPr>
              <a:t>PRESS KIT</a:t>
            </a:r>
            <a:endParaRPr lang="en-CA" sz="4000" dirty="0">
              <a:effectLst/>
              <a:latin typeface="Intro" panose="02000000000000000000" pitchFamily="50" charset="0"/>
              <a:ea typeface="Calibri" panose="020F0502020204030204" pitchFamily="34" charset="0"/>
              <a:cs typeface="Times New Roman" panose="02020603050405020304" pitchFamily="18" charset="0"/>
            </a:endParaRPr>
          </a:p>
        </p:txBody>
      </p:sp>
      <p:sp>
        <p:nvSpPr>
          <p:cNvPr id="4" name="Flowchart: Connector 3">
            <a:extLst>
              <a:ext uri="{FF2B5EF4-FFF2-40B4-BE49-F238E27FC236}">
                <a16:creationId xmlns:a16="http://schemas.microsoft.com/office/drawing/2014/main" id="{099E721E-7BEB-4FAC-B395-6045B0C2505F}"/>
              </a:ext>
            </a:extLst>
          </p:cNvPr>
          <p:cNvSpPr/>
          <p:nvPr/>
        </p:nvSpPr>
        <p:spPr>
          <a:xfrm>
            <a:off x="1214928" y="2917659"/>
            <a:ext cx="5230495" cy="4920516"/>
          </a:xfrm>
          <a:prstGeom prst="flowChartConnector">
            <a:avLst/>
          </a:prstGeom>
          <a:noFill/>
          <a:ln w="57150">
            <a:solidFill>
              <a:srgbClr val="790B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26" name="Oval 25">
            <a:extLst>
              <a:ext uri="{FF2B5EF4-FFF2-40B4-BE49-F238E27FC236}">
                <a16:creationId xmlns:a16="http://schemas.microsoft.com/office/drawing/2014/main" id="{42FA819B-004C-433D-A84C-C76A7FB68F73}"/>
              </a:ext>
            </a:extLst>
          </p:cNvPr>
          <p:cNvSpPr/>
          <p:nvPr/>
        </p:nvSpPr>
        <p:spPr>
          <a:xfrm>
            <a:off x="478790" y="3636267"/>
            <a:ext cx="2221671" cy="2123821"/>
          </a:xfrm>
          <a:prstGeom prst="ellipse">
            <a:avLst/>
          </a:prstGeom>
          <a:blipFill dpi="0" rotWithShape="1">
            <a:blip r:embed="rId3"/>
            <a:srcRect/>
            <a:stretch>
              <a:fillRect/>
            </a:stretch>
          </a:blipFill>
          <a:ln w="38100">
            <a:solidFill>
              <a:srgbClr val="790B4C"/>
            </a:solidFill>
          </a:ln>
        </p:spPr>
        <p:style>
          <a:lnRef idx="2">
            <a:scrgbClr r="0" g="0" b="0"/>
          </a:lnRef>
          <a:fillRef idx="1">
            <a:scrgbClr r="0" g="0" b="0"/>
          </a:fillRef>
          <a:effectRef idx="0">
            <a:schemeClr val="accent1">
              <a:hueOff val="0"/>
              <a:satOff val="0"/>
              <a:lumOff val="0"/>
              <a:alphaOff val="0"/>
            </a:schemeClr>
          </a:effectRef>
          <a:fontRef idx="minor">
            <a:schemeClr val="lt1"/>
          </a:fontRef>
        </p:style>
      </p:sp>
      <p:grpSp>
        <p:nvGrpSpPr>
          <p:cNvPr id="28" name="Group 27">
            <a:extLst>
              <a:ext uri="{FF2B5EF4-FFF2-40B4-BE49-F238E27FC236}">
                <a16:creationId xmlns:a16="http://schemas.microsoft.com/office/drawing/2014/main" id="{E3DCA67A-7F75-425F-AB07-5417796B7CC1}"/>
              </a:ext>
            </a:extLst>
          </p:cNvPr>
          <p:cNvGrpSpPr/>
          <p:nvPr/>
        </p:nvGrpSpPr>
        <p:grpSpPr>
          <a:xfrm>
            <a:off x="5215933" y="3627933"/>
            <a:ext cx="2129244" cy="2123821"/>
            <a:chOff x="2790467" y="5031765"/>
            <a:chExt cx="1038071" cy="1038071"/>
          </a:xfrm>
          <a:blipFill>
            <a:blip r:embed="rId4"/>
            <a:stretch>
              <a:fillRect/>
            </a:stretch>
          </a:blipFill>
        </p:grpSpPr>
        <p:sp>
          <p:nvSpPr>
            <p:cNvPr id="29" name="Oval 28">
              <a:extLst>
                <a:ext uri="{FF2B5EF4-FFF2-40B4-BE49-F238E27FC236}">
                  <a16:creationId xmlns:a16="http://schemas.microsoft.com/office/drawing/2014/main" id="{ADC84849-1175-452D-BC2C-0D6594462EEA}"/>
                </a:ext>
              </a:extLst>
            </p:cNvPr>
            <p:cNvSpPr/>
            <p:nvPr/>
          </p:nvSpPr>
          <p:spPr>
            <a:xfrm>
              <a:off x="2790467" y="5031765"/>
              <a:ext cx="1038071" cy="1038071"/>
            </a:xfrm>
            <a:prstGeom prst="ellipse">
              <a:avLst/>
            </a:prstGeom>
            <a:grpFill/>
            <a:ln w="38100">
              <a:solidFill>
                <a:srgbClr val="790B4C"/>
              </a:solid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30" name="Oval 4">
              <a:extLst>
                <a:ext uri="{FF2B5EF4-FFF2-40B4-BE49-F238E27FC236}">
                  <a16:creationId xmlns:a16="http://schemas.microsoft.com/office/drawing/2014/main" id="{6C9E7756-87B0-4EF8-88D4-5A123ACD3B65}"/>
                </a:ext>
              </a:extLst>
            </p:cNvPr>
            <p:cNvSpPr txBox="1"/>
            <p:nvPr/>
          </p:nvSpPr>
          <p:spPr>
            <a:xfrm>
              <a:off x="2942489" y="5183787"/>
              <a:ext cx="734027" cy="73402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endParaRPr lang="en-CA" sz="2400" kern="1200" dirty="0">
                <a:noFill/>
              </a:endParaRPr>
            </a:p>
          </p:txBody>
        </p:sp>
      </p:grpSp>
      <p:grpSp>
        <p:nvGrpSpPr>
          <p:cNvPr id="41" name="Group 40">
            <a:extLst>
              <a:ext uri="{FF2B5EF4-FFF2-40B4-BE49-F238E27FC236}">
                <a16:creationId xmlns:a16="http://schemas.microsoft.com/office/drawing/2014/main" id="{02FAD637-140A-41CE-BE37-000E4EB22440}"/>
              </a:ext>
            </a:extLst>
          </p:cNvPr>
          <p:cNvGrpSpPr/>
          <p:nvPr/>
        </p:nvGrpSpPr>
        <p:grpSpPr>
          <a:xfrm>
            <a:off x="1008619" y="6404902"/>
            <a:ext cx="2278250" cy="2092488"/>
            <a:chOff x="2790467" y="5031765"/>
            <a:chExt cx="1038071" cy="1038071"/>
          </a:xfrm>
          <a:blipFill>
            <a:blip r:embed="rId5"/>
            <a:stretch>
              <a:fillRect/>
            </a:stretch>
          </a:blipFill>
        </p:grpSpPr>
        <p:sp>
          <p:nvSpPr>
            <p:cNvPr id="42" name="Oval 4">
              <a:extLst>
                <a:ext uri="{FF2B5EF4-FFF2-40B4-BE49-F238E27FC236}">
                  <a16:creationId xmlns:a16="http://schemas.microsoft.com/office/drawing/2014/main" id="{D8DFF40C-ED44-4386-94EF-3A0F39A43752}"/>
                </a:ext>
              </a:extLst>
            </p:cNvPr>
            <p:cNvSpPr txBox="1"/>
            <p:nvPr/>
          </p:nvSpPr>
          <p:spPr>
            <a:xfrm>
              <a:off x="2942489" y="5183787"/>
              <a:ext cx="734027" cy="73402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endParaRPr lang="en-CA" sz="2400" kern="1200" dirty="0">
                <a:noFill/>
              </a:endParaRPr>
            </a:p>
          </p:txBody>
        </p:sp>
        <p:sp>
          <p:nvSpPr>
            <p:cNvPr id="43" name="Oval 42">
              <a:extLst>
                <a:ext uri="{FF2B5EF4-FFF2-40B4-BE49-F238E27FC236}">
                  <a16:creationId xmlns:a16="http://schemas.microsoft.com/office/drawing/2014/main" id="{96295F00-2443-4BB0-A555-3958937F1BA2}"/>
                </a:ext>
              </a:extLst>
            </p:cNvPr>
            <p:cNvSpPr/>
            <p:nvPr/>
          </p:nvSpPr>
          <p:spPr>
            <a:xfrm>
              <a:off x="2790467" y="5031765"/>
              <a:ext cx="1038071" cy="1038071"/>
            </a:xfrm>
            <a:prstGeom prst="ellipse">
              <a:avLst/>
            </a:prstGeom>
            <a:grpFill/>
            <a:ln w="38100">
              <a:solidFill>
                <a:srgbClr val="790B4C"/>
              </a:solidFill>
            </a:ln>
          </p:spPr>
          <p:style>
            <a:lnRef idx="2">
              <a:scrgbClr r="0" g="0" b="0"/>
            </a:lnRef>
            <a:fillRef idx="1">
              <a:scrgbClr r="0" g="0" b="0"/>
            </a:fillRef>
            <a:effectRef idx="0">
              <a:schemeClr val="accent1">
                <a:hueOff val="0"/>
                <a:satOff val="0"/>
                <a:lumOff val="0"/>
                <a:alphaOff val="0"/>
              </a:schemeClr>
            </a:effectRef>
            <a:fontRef idx="minor">
              <a:schemeClr val="lt1"/>
            </a:fontRef>
          </p:style>
        </p:sp>
      </p:grpSp>
      <p:grpSp>
        <p:nvGrpSpPr>
          <p:cNvPr id="33" name="Group 32">
            <a:extLst>
              <a:ext uri="{FF2B5EF4-FFF2-40B4-BE49-F238E27FC236}">
                <a16:creationId xmlns:a16="http://schemas.microsoft.com/office/drawing/2014/main" id="{3A57C4EB-A4DD-48B1-82D1-67F143D6DDA5}"/>
              </a:ext>
            </a:extLst>
          </p:cNvPr>
          <p:cNvGrpSpPr/>
          <p:nvPr/>
        </p:nvGrpSpPr>
        <p:grpSpPr>
          <a:xfrm>
            <a:off x="4479728" y="6323622"/>
            <a:ext cx="2278250" cy="2092488"/>
            <a:chOff x="2790467" y="5031765"/>
            <a:chExt cx="1038071" cy="1038071"/>
          </a:xfrm>
          <a:blipFill dpi="0" rotWithShape="1">
            <a:blip r:embed="rId6">
              <a:extLst>
                <a:ext uri="{28A0092B-C50C-407E-A947-70E740481C1C}">
                  <a14:useLocalDpi xmlns:a14="http://schemas.microsoft.com/office/drawing/2010/main" val="0"/>
                </a:ext>
              </a:extLst>
            </a:blip>
            <a:srcRect/>
            <a:stretch>
              <a:fillRect/>
            </a:stretch>
          </a:blipFill>
        </p:grpSpPr>
        <p:sp>
          <p:nvSpPr>
            <p:cNvPr id="38" name="Oval 4">
              <a:extLst>
                <a:ext uri="{FF2B5EF4-FFF2-40B4-BE49-F238E27FC236}">
                  <a16:creationId xmlns:a16="http://schemas.microsoft.com/office/drawing/2014/main" id="{150B9064-8961-4B0A-95E1-59EFD28C3765}"/>
                </a:ext>
              </a:extLst>
            </p:cNvPr>
            <p:cNvSpPr txBox="1"/>
            <p:nvPr/>
          </p:nvSpPr>
          <p:spPr>
            <a:xfrm>
              <a:off x="2942489" y="5183787"/>
              <a:ext cx="734027" cy="73402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endParaRPr lang="en-CA" sz="2400" kern="1200" dirty="0">
                <a:noFill/>
              </a:endParaRPr>
            </a:p>
          </p:txBody>
        </p:sp>
        <p:sp>
          <p:nvSpPr>
            <p:cNvPr id="39" name="Oval 38">
              <a:extLst>
                <a:ext uri="{FF2B5EF4-FFF2-40B4-BE49-F238E27FC236}">
                  <a16:creationId xmlns:a16="http://schemas.microsoft.com/office/drawing/2014/main" id="{28503868-4085-4362-BA69-1CD706DB9F3A}"/>
                </a:ext>
              </a:extLst>
            </p:cNvPr>
            <p:cNvSpPr/>
            <p:nvPr/>
          </p:nvSpPr>
          <p:spPr>
            <a:xfrm>
              <a:off x="2790467" y="5031765"/>
              <a:ext cx="1038071" cy="1038071"/>
            </a:xfrm>
            <a:prstGeom prst="ellipse">
              <a:avLst/>
            </a:prstGeom>
            <a:grpFill/>
            <a:ln w="38100">
              <a:solidFill>
                <a:srgbClr val="790B4C"/>
              </a:solidFill>
            </a:ln>
          </p:spPr>
          <p:style>
            <a:lnRef idx="2">
              <a:scrgbClr r="0" g="0" b="0"/>
            </a:lnRef>
            <a:fillRef idx="1">
              <a:scrgbClr r="0" g="0" b="0"/>
            </a:fillRef>
            <a:effectRef idx="0">
              <a:schemeClr val="accent1">
                <a:hueOff val="0"/>
                <a:satOff val="0"/>
                <a:lumOff val="0"/>
                <a:alphaOff val="0"/>
              </a:schemeClr>
            </a:effectRef>
            <a:fontRef idx="minor">
              <a:schemeClr val="lt1"/>
            </a:fontRef>
          </p:style>
        </p:sp>
      </p:grpSp>
      <p:sp>
        <p:nvSpPr>
          <p:cNvPr id="5" name="Flowchart: Connector 4">
            <a:extLst>
              <a:ext uri="{FF2B5EF4-FFF2-40B4-BE49-F238E27FC236}">
                <a16:creationId xmlns:a16="http://schemas.microsoft.com/office/drawing/2014/main" id="{787EE89D-1575-4DFC-8706-667F620FF8BE}"/>
              </a:ext>
            </a:extLst>
          </p:cNvPr>
          <p:cNvSpPr/>
          <p:nvPr/>
        </p:nvSpPr>
        <p:spPr>
          <a:xfrm>
            <a:off x="2672584" y="2076396"/>
            <a:ext cx="2315181" cy="2123821"/>
          </a:xfrm>
          <a:prstGeom prst="flowChartConnector">
            <a:avLst/>
          </a:prstGeom>
          <a:blipFill>
            <a:blip r:embed="rId7"/>
            <a:stretch>
              <a:fillRect/>
            </a:stretch>
          </a:blipFill>
          <a:ln w="47625">
            <a:solidFill>
              <a:srgbClr val="790B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7745361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6850A6A-AF1C-4FA7-9FB1-AF30F81AE7C1}"/>
              </a:ext>
            </a:extLst>
          </p:cNvPr>
          <p:cNvSpPr/>
          <p:nvPr/>
        </p:nvSpPr>
        <p:spPr>
          <a:xfrm>
            <a:off x="1712047" y="1494386"/>
            <a:ext cx="5903103" cy="4262705"/>
          </a:xfrm>
          <a:prstGeom prst="rect">
            <a:avLst/>
          </a:prstGeom>
        </p:spPr>
        <p:txBody>
          <a:bodyPr wrap="square">
            <a:spAutoFit/>
          </a:bodyPr>
          <a:lstStyle/>
          <a:p>
            <a:pPr marL="0" marR="0">
              <a:spcBef>
                <a:spcPts val="0"/>
              </a:spcBef>
              <a:spcAft>
                <a:spcPts val="1200"/>
              </a:spcAft>
            </a:pPr>
            <a:r>
              <a:rPr lang="en-CA" sz="1100" dirty="0">
                <a:effectLst/>
                <a:latin typeface="PF Bague Sans Pro Light" panose="02000503000000020003" pitchFamily="50" charset="0"/>
                <a:ea typeface="Times New Roman" panose="02020603050405020304" pitchFamily="18" charset="0"/>
              </a:rPr>
              <a:t>Afro Flow Yoga® is an embodied practice integrating dance movements of the African diaspora with meditative yoga and live healing music, promoting individual and collective healing in a compassionate, non-judgmental, inclusive, and safe environment. Afro Flow Yoga® is a unique approach to physical, emotional, and mental wellness.</a:t>
            </a:r>
          </a:p>
          <a:p>
            <a:pPr marL="0" marR="0">
              <a:spcBef>
                <a:spcPts val="0"/>
              </a:spcBef>
              <a:spcAft>
                <a:spcPts val="1200"/>
              </a:spcAft>
            </a:pPr>
            <a:r>
              <a:rPr lang="en-CA" sz="1100" dirty="0">
                <a:effectLst/>
                <a:latin typeface="PF Bague Sans Pro Light" panose="02000503000000020003" pitchFamily="50" charset="0"/>
                <a:ea typeface="Times New Roman" panose="02020603050405020304" pitchFamily="18" charset="0"/>
              </a:rPr>
              <a:t>As a company, we offer in-person and virtual classes, workshops, retreats, discussions, and teacher training programs, building community, and cultivating activism through the lens of the African diaspora, offering educational resources on the history of racism, deconstructing racism, and healing our roots.</a:t>
            </a:r>
          </a:p>
          <a:p>
            <a:pPr>
              <a:spcAft>
                <a:spcPts val="1200"/>
              </a:spcAft>
            </a:pPr>
            <a:r>
              <a:rPr lang="en-CA" sz="1100" dirty="0">
                <a:effectLst/>
                <a:latin typeface="PF Bague Sans Pro Light" panose="02000503000000020003" pitchFamily="50" charset="0"/>
                <a:ea typeface="Times New Roman" panose="02020603050405020304" pitchFamily="18" charset="0"/>
              </a:rPr>
              <a:t>Afro Flow Yoga® has been featured in Yoga Journal, Black Enterprise, Essence, and Oprah Magazines, “Better Living with Liz Walker,” NPR, NBC and ABC news and was voted “Boston’s Best” yoga class in 2016 by the Improper Bostonian.  Afro Flow Yoga® has been featured in a 2019 documentary on Oprah Winfrey's OWN network, "Dark Girls 2.</a:t>
            </a:r>
          </a:p>
          <a:p>
            <a:pPr marL="0" marR="0">
              <a:spcBef>
                <a:spcPts val="0"/>
              </a:spcBef>
              <a:spcAft>
                <a:spcPts val="1200"/>
              </a:spcAft>
            </a:pPr>
            <a:r>
              <a:rPr lang="en-CA" sz="1100" dirty="0">
                <a:effectLst/>
                <a:latin typeface="PF Bague Sans Pro Light" panose="02000503000000020003" pitchFamily="50" charset="0"/>
                <a:ea typeface="Times New Roman" panose="02020603050405020304" pitchFamily="18" charset="0"/>
              </a:rPr>
              <a:t>Our co-founders and certified instructors have delivered workshops and retreats domestically and internationally, including to the Kripalu Center, the Omega Institute, Brigham and Women’s Hospital, Massachusetts General Hospital, the Mind Body program at the Cory Johnson Trauma Education Program in Roxbury MA; the Indige-Spheres to Empowerment programs in Northern Ontario, Canada, dedicated to the health and well-being of Indigenous peoples; and the annual Omega Women’s Leadership Intensive and at The Omega Women’s Leadership Center.</a:t>
            </a:r>
          </a:p>
          <a:p>
            <a:pPr marL="0" marR="0">
              <a:spcBef>
                <a:spcPts val="0"/>
              </a:spcBef>
              <a:spcAft>
                <a:spcPts val="1200"/>
              </a:spcAft>
            </a:pPr>
            <a:r>
              <a:rPr lang="en-CA" sz="1100" dirty="0">
                <a:effectLst/>
                <a:latin typeface="PF Bague Sans Pro Light" panose="02000503000000020003" pitchFamily="50" charset="0"/>
                <a:ea typeface="Times New Roman" panose="02020603050405020304" pitchFamily="18" charset="0"/>
              </a:rPr>
              <a:t>We have expanded our circle from the heart of Boston, MA to Arizona, Colorado, California, New York, Pennsylvania, Washington D.C., Hawaii, and we continue to grow. Our global reach includes Canada, Jamaica, Costa Rica, Bali, and Tel Aviv. </a:t>
            </a:r>
          </a:p>
        </p:txBody>
      </p:sp>
      <p:sp>
        <p:nvSpPr>
          <p:cNvPr id="9" name="Rectangle 8">
            <a:extLst>
              <a:ext uri="{FF2B5EF4-FFF2-40B4-BE49-F238E27FC236}">
                <a16:creationId xmlns:a16="http://schemas.microsoft.com/office/drawing/2014/main" id="{A3F3412E-5EED-49E7-8568-78FD881D2BB2}"/>
              </a:ext>
            </a:extLst>
          </p:cNvPr>
          <p:cNvSpPr/>
          <p:nvPr/>
        </p:nvSpPr>
        <p:spPr>
          <a:xfrm>
            <a:off x="50891" y="5752011"/>
            <a:ext cx="1677001" cy="830997"/>
          </a:xfrm>
          <a:prstGeom prst="rect">
            <a:avLst/>
          </a:prstGeom>
        </p:spPr>
        <p:txBody>
          <a:bodyPr wrap="square">
            <a:spAutoFit/>
          </a:bodyPr>
          <a:lstStyle/>
          <a:p>
            <a:pPr algn="ctr"/>
            <a:r>
              <a:rPr lang="en-US" sz="2400" b="1" spc="-85" dirty="0">
                <a:solidFill>
                  <a:srgbClr val="790B4C"/>
                </a:solidFill>
                <a:latin typeface="Intro" panose="02000000000000000000" pitchFamily="50" charset="0"/>
                <a:cs typeface="Times New Roman" panose="02020603050405020304" pitchFamily="18" charset="0"/>
              </a:rPr>
              <a:t>OUR</a:t>
            </a:r>
            <a:br>
              <a:rPr lang="en-US" sz="2400" b="1" dirty="0">
                <a:solidFill>
                  <a:srgbClr val="790B4C"/>
                </a:solidFill>
                <a:latin typeface="Gill Sans Nova" panose="020B0604020202020204" pitchFamily="34" charset="0"/>
                <a:ea typeface="Calibri" panose="020F0502020204030204" pitchFamily="34" charset="0"/>
                <a:cs typeface="Times New Roman" panose="02020603050405020304" pitchFamily="18" charset="0"/>
              </a:rPr>
            </a:br>
            <a:r>
              <a:rPr lang="en-US" sz="2400" b="1" spc="-85" dirty="0">
                <a:solidFill>
                  <a:srgbClr val="790B4C"/>
                </a:solidFill>
                <a:latin typeface="Intro" panose="02000000000000000000" pitchFamily="50" charset="0"/>
                <a:cs typeface="Times New Roman" panose="02020603050405020304" pitchFamily="18" charset="0"/>
              </a:rPr>
              <a:t>MISSION</a:t>
            </a:r>
            <a:endParaRPr lang="en-CA" sz="2400" b="1" spc="-85" dirty="0">
              <a:solidFill>
                <a:srgbClr val="790B4C"/>
              </a:solidFill>
              <a:latin typeface="Intro" panose="02000000000000000000" pitchFamily="50" charset="0"/>
              <a:cs typeface="Times New Roman" panose="02020603050405020304" pitchFamily="18" charset="0"/>
            </a:endParaRPr>
          </a:p>
        </p:txBody>
      </p:sp>
      <p:sp>
        <p:nvSpPr>
          <p:cNvPr id="14" name="Rectangle 13">
            <a:extLst>
              <a:ext uri="{FF2B5EF4-FFF2-40B4-BE49-F238E27FC236}">
                <a16:creationId xmlns:a16="http://schemas.microsoft.com/office/drawing/2014/main" id="{D9805EE4-CB04-4A43-B269-08BF760A3D9D}"/>
              </a:ext>
            </a:extLst>
          </p:cNvPr>
          <p:cNvSpPr/>
          <p:nvPr/>
        </p:nvSpPr>
        <p:spPr>
          <a:xfrm>
            <a:off x="1727892" y="5833242"/>
            <a:ext cx="5898004" cy="600164"/>
          </a:xfrm>
          <a:prstGeom prst="rect">
            <a:avLst/>
          </a:prstGeom>
        </p:spPr>
        <p:txBody>
          <a:bodyPr wrap="square">
            <a:spAutoFit/>
          </a:bodyPr>
          <a:lstStyle/>
          <a:p>
            <a:pPr marL="0" marR="0"/>
            <a:r>
              <a:rPr lang="en-US" sz="1100" b="0" i="0" dirty="0">
                <a:effectLst/>
                <a:latin typeface="PF Bague Sans Pro Light" panose="02000503000000020003" pitchFamily="50" charset="0"/>
              </a:rPr>
              <a:t>To make healing and transformation accessible to all individuals, communities and the world. By connecting to our roots, we inspire unity, love, harmony and interconnection to all beings and the earth while striving for social justice and equity.</a:t>
            </a:r>
            <a:endParaRPr lang="en-CA" sz="1100" dirty="0">
              <a:effectLst/>
              <a:latin typeface="PF Bague Sans Pro Light" panose="02000503000000020003" pitchFamily="50" charset="0"/>
              <a:ea typeface="Times New Roman" panose="02020603050405020304" pitchFamily="18" charset="0"/>
            </a:endParaRPr>
          </a:p>
        </p:txBody>
      </p:sp>
      <p:sp>
        <p:nvSpPr>
          <p:cNvPr id="15" name="Rectangle 14">
            <a:extLst>
              <a:ext uri="{FF2B5EF4-FFF2-40B4-BE49-F238E27FC236}">
                <a16:creationId xmlns:a16="http://schemas.microsoft.com/office/drawing/2014/main" id="{FDCACF4E-92B6-44DC-A0B1-F2B6ECA44F6D}"/>
              </a:ext>
            </a:extLst>
          </p:cNvPr>
          <p:cNvSpPr/>
          <p:nvPr/>
        </p:nvSpPr>
        <p:spPr>
          <a:xfrm>
            <a:off x="255015" y="6938982"/>
            <a:ext cx="1333570" cy="461665"/>
          </a:xfrm>
          <a:prstGeom prst="rect">
            <a:avLst/>
          </a:prstGeom>
        </p:spPr>
        <p:txBody>
          <a:bodyPr wrap="none">
            <a:spAutoFit/>
          </a:bodyPr>
          <a:lstStyle/>
          <a:p>
            <a:r>
              <a:rPr lang="en-US" sz="2400" b="1" spc="-85" dirty="0">
                <a:solidFill>
                  <a:srgbClr val="790B4C"/>
                </a:solidFill>
                <a:latin typeface="Intro" panose="02000000000000000000" pitchFamily="50" charset="0"/>
                <a:cs typeface="Times New Roman" panose="02020603050405020304" pitchFamily="18" charset="0"/>
              </a:rPr>
              <a:t>VISION</a:t>
            </a:r>
            <a:endParaRPr lang="en-CA" sz="2400" b="1" spc="-85" dirty="0">
              <a:solidFill>
                <a:srgbClr val="790B4C"/>
              </a:solidFill>
              <a:latin typeface="Intro" panose="02000000000000000000" pitchFamily="50" charset="0"/>
              <a:cs typeface="Times New Roman" panose="02020603050405020304" pitchFamily="18" charset="0"/>
            </a:endParaRPr>
          </a:p>
        </p:txBody>
      </p:sp>
      <p:sp>
        <p:nvSpPr>
          <p:cNvPr id="16" name="Rectangle 15">
            <a:extLst>
              <a:ext uri="{FF2B5EF4-FFF2-40B4-BE49-F238E27FC236}">
                <a16:creationId xmlns:a16="http://schemas.microsoft.com/office/drawing/2014/main" id="{26552813-A947-4348-BBF5-7600E0D188E0}"/>
              </a:ext>
            </a:extLst>
          </p:cNvPr>
          <p:cNvSpPr/>
          <p:nvPr/>
        </p:nvSpPr>
        <p:spPr>
          <a:xfrm>
            <a:off x="1727892" y="6615817"/>
            <a:ext cx="5890080" cy="1107996"/>
          </a:xfrm>
          <a:prstGeom prst="rect">
            <a:avLst/>
          </a:prstGeom>
        </p:spPr>
        <p:txBody>
          <a:bodyPr wrap="square">
            <a:spAutoFit/>
          </a:bodyPr>
          <a:lstStyle/>
          <a:p>
            <a:pPr marL="0" marR="0"/>
            <a:r>
              <a:rPr lang="en-US" sz="1100" b="0" i="0" dirty="0">
                <a:effectLst/>
                <a:latin typeface="PF Bague Sans Pro Light" panose="02000503000000020003" pitchFamily="50" charset="0"/>
              </a:rPr>
              <a:t>We envision a world where nature has been restored back to a state of harmony. Through the traditions and teachings of dances of the African Diaspora, yogic practices, healing rhythms, love, and compassion, we celebrate our interconnection and honor and respect our shared humanity and cultural differences through the deep wisdom of our personal stories and stories and traditions of our ancestors, bridging cultural divides through ritual, healing, joy, nature and the recognition of our Oneness in the Divine.</a:t>
            </a:r>
            <a:endParaRPr lang="en-CA" sz="1100" dirty="0">
              <a:effectLst/>
              <a:latin typeface="PF Bague Sans Pro Light" panose="02000503000000020003" pitchFamily="50" charset="0"/>
              <a:ea typeface="Times New Roman" panose="02020603050405020304" pitchFamily="18" charset="0"/>
            </a:endParaRPr>
          </a:p>
        </p:txBody>
      </p:sp>
      <p:sp>
        <p:nvSpPr>
          <p:cNvPr id="17" name="Rectangle 16">
            <a:extLst>
              <a:ext uri="{FF2B5EF4-FFF2-40B4-BE49-F238E27FC236}">
                <a16:creationId xmlns:a16="http://schemas.microsoft.com/office/drawing/2014/main" id="{3EA85A0A-0303-460B-811D-A548976DB79D}"/>
              </a:ext>
            </a:extLst>
          </p:cNvPr>
          <p:cNvSpPr/>
          <p:nvPr/>
        </p:nvSpPr>
        <p:spPr>
          <a:xfrm>
            <a:off x="130597" y="7906224"/>
            <a:ext cx="1517588" cy="830997"/>
          </a:xfrm>
          <a:prstGeom prst="rect">
            <a:avLst/>
          </a:prstGeom>
        </p:spPr>
        <p:txBody>
          <a:bodyPr wrap="square">
            <a:spAutoFit/>
          </a:bodyPr>
          <a:lstStyle/>
          <a:p>
            <a:pPr marL="45720" marR="0" indent="-45720" algn="ctr">
              <a:spcBef>
                <a:spcPts val="0"/>
              </a:spcBef>
              <a:spcAft>
                <a:spcPts val="0"/>
              </a:spcAft>
            </a:pPr>
            <a:r>
              <a:rPr lang="en-US" sz="2400" b="1" spc="-85" dirty="0">
                <a:solidFill>
                  <a:srgbClr val="790B4C"/>
                </a:solidFill>
                <a:latin typeface="Intro" panose="02000000000000000000" pitchFamily="50" charset="0"/>
                <a:cs typeface="Times New Roman" panose="02020603050405020304" pitchFamily="18" charset="0"/>
              </a:rPr>
              <a:t>WHO WE </a:t>
            </a:r>
          </a:p>
          <a:p>
            <a:pPr marL="45720" marR="0" indent="-45720" algn="ctr">
              <a:spcBef>
                <a:spcPts val="0"/>
              </a:spcBef>
              <a:spcAft>
                <a:spcPts val="0"/>
              </a:spcAft>
            </a:pPr>
            <a:r>
              <a:rPr lang="en-US" sz="2400" b="1" spc="-85" dirty="0">
                <a:solidFill>
                  <a:srgbClr val="790B4C"/>
                </a:solidFill>
                <a:latin typeface="Intro" panose="02000000000000000000" pitchFamily="50" charset="0"/>
                <a:cs typeface="Times New Roman" panose="02020603050405020304" pitchFamily="18" charset="0"/>
              </a:rPr>
              <a:t>REACH</a:t>
            </a:r>
            <a:endParaRPr lang="en-CA" sz="2400" b="1" spc="-85" dirty="0">
              <a:solidFill>
                <a:srgbClr val="790B4C"/>
              </a:solidFill>
              <a:latin typeface="Intro" panose="02000000000000000000" pitchFamily="50" charset="0"/>
              <a:cs typeface="Times New Roman" panose="02020603050405020304" pitchFamily="18" charset="0"/>
            </a:endParaRPr>
          </a:p>
        </p:txBody>
      </p:sp>
      <p:sp>
        <p:nvSpPr>
          <p:cNvPr id="18" name="Rectangle 17">
            <a:extLst>
              <a:ext uri="{FF2B5EF4-FFF2-40B4-BE49-F238E27FC236}">
                <a16:creationId xmlns:a16="http://schemas.microsoft.com/office/drawing/2014/main" id="{F3F0068D-C9EF-4150-B69D-B44E7936017F}"/>
              </a:ext>
            </a:extLst>
          </p:cNvPr>
          <p:cNvSpPr/>
          <p:nvPr/>
        </p:nvSpPr>
        <p:spPr>
          <a:xfrm>
            <a:off x="1727892" y="7906224"/>
            <a:ext cx="5834142" cy="1107996"/>
          </a:xfrm>
          <a:prstGeom prst="rect">
            <a:avLst/>
          </a:prstGeom>
        </p:spPr>
        <p:txBody>
          <a:bodyPr wrap="square">
            <a:spAutoFit/>
          </a:bodyPr>
          <a:lstStyle/>
          <a:p>
            <a:r>
              <a:rPr lang="en-CA" sz="1100" dirty="0">
                <a:effectLst/>
                <a:latin typeface="PF Bague Sans Pro Light" panose="02000503000000020003" pitchFamily="50" charset="0"/>
                <a:ea typeface="Times New Roman" panose="02020603050405020304" pitchFamily="18" charset="0"/>
              </a:rPr>
              <a:t>People of all backgrounds ranging in age, size, color, shape, faith, generation, gender, and socio-economic backgrounds who are interested in improving the well-being of themselves and others. While Afro Flow Yoga® collaborates with all people, we have a deep commitment to the heritage, empowerment, education, healing, spirituality, and wellness of Black, Indigenous and communities of color..</a:t>
            </a:r>
          </a:p>
          <a:p>
            <a:pPr marL="0" marR="0"/>
            <a:endParaRPr lang="en-CA" sz="1100" dirty="0">
              <a:effectLst/>
              <a:latin typeface="PF Bague Sans Pro Light" panose="02000503000000020003" pitchFamily="50" charset="0"/>
              <a:ea typeface="Times New Roman" panose="02020603050405020304" pitchFamily="18" charset="0"/>
            </a:endParaRPr>
          </a:p>
        </p:txBody>
      </p:sp>
      <p:sp>
        <p:nvSpPr>
          <p:cNvPr id="19" name="Rectangle 18">
            <a:extLst>
              <a:ext uri="{FF2B5EF4-FFF2-40B4-BE49-F238E27FC236}">
                <a16:creationId xmlns:a16="http://schemas.microsoft.com/office/drawing/2014/main" id="{67F9766C-B2EA-4439-AD8E-85F7BBECF22C}"/>
              </a:ext>
            </a:extLst>
          </p:cNvPr>
          <p:cNvSpPr/>
          <p:nvPr/>
        </p:nvSpPr>
        <p:spPr>
          <a:xfrm>
            <a:off x="163006" y="1455483"/>
            <a:ext cx="1517588" cy="1569660"/>
          </a:xfrm>
          <a:prstGeom prst="rect">
            <a:avLst/>
          </a:prstGeom>
        </p:spPr>
        <p:txBody>
          <a:bodyPr wrap="square">
            <a:spAutoFit/>
          </a:bodyPr>
          <a:lstStyle/>
          <a:p>
            <a:pPr marL="45720" marR="0" indent="-45720" algn="ctr">
              <a:spcBef>
                <a:spcPts val="0"/>
              </a:spcBef>
              <a:spcAft>
                <a:spcPts val="0"/>
              </a:spcAft>
            </a:pPr>
            <a:r>
              <a:rPr lang="en-US" sz="2400" b="1" spc="-85" dirty="0">
                <a:solidFill>
                  <a:srgbClr val="790B4C"/>
                </a:solidFill>
                <a:latin typeface="Intro" panose="02000000000000000000" pitchFamily="50" charset="0"/>
                <a:ea typeface="Calibri" panose="020F0502020204030204" pitchFamily="34" charset="0"/>
                <a:cs typeface="Times New Roman" panose="02020603050405020304" pitchFamily="18" charset="0"/>
              </a:rPr>
              <a:t>WHAT IS</a:t>
            </a:r>
          </a:p>
          <a:p>
            <a:pPr marL="45720" marR="0" indent="-45720" algn="ctr">
              <a:spcBef>
                <a:spcPts val="0"/>
              </a:spcBef>
              <a:spcAft>
                <a:spcPts val="0"/>
              </a:spcAft>
            </a:pPr>
            <a:r>
              <a:rPr lang="en-US" sz="2400" b="1" spc="-85" dirty="0">
                <a:solidFill>
                  <a:srgbClr val="790B4C"/>
                </a:solidFill>
                <a:effectLst/>
                <a:latin typeface="Intro" panose="02000000000000000000" pitchFamily="50" charset="0"/>
                <a:ea typeface="Calibri" panose="020F0502020204030204" pitchFamily="34" charset="0"/>
                <a:cs typeface="Times New Roman" panose="02020603050405020304" pitchFamily="18" charset="0"/>
              </a:rPr>
              <a:t>AFRO FLOW YOGA®?</a:t>
            </a:r>
            <a:endParaRPr lang="en-CA" sz="2400" b="1" dirty="0">
              <a:solidFill>
                <a:srgbClr val="790B4C"/>
              </a:solidFill>
              <a:effectLst/>
              <a:latin typeface="Intro" panose="02000000000000000000" pitchFamily="50" charset="0"/>
              <a:ea typeface="Calibri" panose="020F0502020204030204" pitchFamily="34" charset="0"/>
              <a:cs typeface="Times New Roman" panose="02020603050405020304" pitchFamily="18" charset="0"/>
            </a:endParaRPr>
          </a:p>
        </p:txBody>
      </p:sp>
      <p:pic>
        <p:nvPicPr>
          <p:cNvPr id="20" name="Picture 19">
            <a:extLst>
              <a:ext uri="{FF2B5EF4-FFF2-40B4-BE49-F238E27FC236}">
                <a16:creationId xmlns:a16="http://schemas.microsoft.com/office/drawing/2014/main" id="{41661CDD-F96E-4450-B171-74710EDCBCB8}"/>
              </a:ext>
            </a:extLst>
          </p:cNvPr>
          <p:cNvPicPr>
            <a:picLocks noChangeAspect="1"/>
          </p:cNvPicPr>
          <p:nvPr/>
        </p:nvPicPr>
        <p:blipFill>
          <a:blip r:embed="rId2">
            <a:extLst>
              <a:ext uri="{28A0092B-C50C-407E-A947-70E740481C1C}">
                <a14:useLocalDpi xmlns:a14="http://schemas.microsoft.com/office/drawing/2010/main" val="0"/>
              </a:ext>
            </a:extLst>
          </a:blip>
          <a:stretch/>
        </p:blipFill>
        <p:spPr>
          <a:xfrm>
            <a:off x="2907234" y="330908"/>
            <a:ext cx="1957931" cy="949596"/>
          </a:xfrm>
          <a:prstGeom prst="rect">
            <a:avLst/>
          </a:prstGeom>
        </p:spPr>
      </p:pic>
    </p:spTree>
    <p:extLst>
      <p:ext uri="{BB962C8B-B14F-4D97-AF65-F5344CB8AC3E}">
        <p14:creationId xmlns:p14="http://schemas.microsoft.com/office/powerpoint/2010/main" val="27337287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63A3E05-6FAC-4672-BE92-F50A0E12E90C}"/>
              </a:ext>
            </a:extLst>
          </p:cNvPr>
          <p:cNvPicPr>
            <a:picLocks noChangeAspect="1"/>
          </p:cNvPicPr>
          <p:nvPr/>
        </p:nvPicPr>
        <p:blipFill>
          <a:blip r:embed="rId2">
            <a:extLst>
              <a:ext uri="{28A0092B-C50C-407E-A947-70E740481C1C}">
                <a14:useLocalDpi xmlns:a14="http://schemas.microsoft.com/office/drawing/2010/main" val="0"/>
              </a:ext>
            </a:extLst>
          </a:blip>
          <a:stretch/>
        </p:blipFill>
        <p:spPr>
          <a:xfrm>
            <a:off x="2907234" y="330908"/>
            <a:ext cx="1957931" cy="949596"/>
          </a:xfrm>
          <a:prstGeom prst="rect">
            <a:avLst/>
          </a:prstGeom>
        </p:spPr>
      </p:pic>
      <p:sp>
        <p:nvSpPr>
          <p:cNvPr id="3" name="Rectangle 2">
            <a:extLst>
              <a:ext uri="{FF2B5EF4-FFF2-40B4-BE49-F238E27FC236}">
                <a16:creationId xmlns:a16="http://schemas.microsoft.com/office/drawing/2014/main" id="{63AA7058-F455-40EB-88AC-A1B7C60F769C}"/>
              </a:ext>
            </a:extLst>
          </p:cNvPr>
          <p:cNvSpPr/>
          <p:nvPr/>
        </p:nvSpPr>
        <p:spPr>
          <a:xfrm>
            <a:off x="1814953" y="1530568"/>
            <a:ext cx="4142481" cy="461665"/>
          </a:xfrm>
          <a:prstGeom prst="rect">
            <a:avLst/>
          </a:prstGeom>
        </p:spPr>
        <p:txBody>
          <a:bodyPr wrap="none">
            <a:spAutoFit/>
          </a:bodyPr>
          <a:lstStyle/>
          <a:p>
            <a:r>
              <a:rPr lang="en-US" sz="2400" b="1" dirty="0">
                <a:solidFill>
                  <a:srgbClr val="790B4C"/>
                </a:solidFill>
                <a:latin typeface="Intro" panose="02000000000000000000" pitchFamily="50" charset="0"/>
                <a:ea typeface="Calibri" panose="020F0502020204030204" pitchFamily="34" charset="0"/>
                <a:cs typeface="Times New Roman" panose="02020603050405020304" pitchFamily="18" charset="0"/>
              </a:rPr>
              <a:t>MEANING OF OUR LOGO</a:t>
            </a:r>
            <a:endParaRPr lang="en-CA" sz="2400" b="1" dirty="0">
              <a:solidFill>
                <a:srgbClr val="790B4C"/>
              </a:solidFill>
              <a:latin typeface="Intro" panose="02000000000000000000" pitchFamily="50" charset="0"/>
            </a:endParaRPr>
          </a:p>
        </p:txBody>
      </p:sp>
      <p:sp>
        <p:nvSpPr>
          <p:cNvPr id="5" name="Rectangle 4">
            <a:extLst>
              <a:ext uri="{FF2B5EF4-FFF2-40B4-BE49-F238E27FC236}">
                <a16:creationId xmlns:a16="http://schemas.microsoft.com/office/drawing/2014/main" id="{50E1D60A-A3AC-4D68-9C79-E9888C403A3C}"/>
              </a:ext>
            </a:extLst>
          </p:cNvPr>
          <p:cNvSpPr/>
          <p:nvPr/>
        </p:nvSpPr>
        <p:spPr>
          <a:xfrm>
            <a:off x="522661" y="2230100"/>
            <a:ext cx="6727069" cy="2534540"/>
          </a:xfrm>
          <a:prstGeom prst="rect">
            <a:avLst/>
          </a:prstGeom>
        </p:spPr>
        <p:txBody>
          <a:bodyPr wrap="square">
            <a:spAutoFit/>
          </a:bodyPr>
          <a:lstStyle/>
          <a:p>
            <a:pPr marR="45720">
              <a:lnSpc>
                <a:spcPct val="111000"/>
              </a:lnSpc>
              <a:spcBef>
                <a:spcPts val="1440"/>
              </a:spcBef>
            </a:pPr>
            <a:r>
              <a:rPr lang="en-US" dirty="0">
                <a:latin typeface="PF Bague Sans Pro Light" panose="02000503000000020003" pitchFamily="50" charset="0"/>
              </a:rPr>
              <a:t>The Afro Flow Yoga® logo has within it several symbols representing our mission and vision.  First, the tree which represents connecting to our roots and the energy of nature. The leaves of the tree are people in </a:t>
            </a:r>
            <a:r>
              <a:rPr lang="en-CA" dirty="0">
                <a:latin typeface="PF Bague Sans Pro Light" panose="02000503000000020003" pitchFamily="50" charset="0"/>
              </a:rPr>
              <a:t>fetal position which represents new beginnings and the raising of consciousness. Then we have a woman in the middle, who is the dancer in all of us.  The center of the logo is the drum which represents rhythm, like a heartbeat and has been used to call the spirits of our ancestors.</a:t>
            </a:r>
          </a:p>
        </p:txBody>
      </p:sp>
      <p:pic>
        <p:nvPicPr>
          <p:cNvPr id="10" name="Picture 9">
            <a:extLst>
              <a:ext uri="{FF2B5EF4-FFF2-40B4-BE49-F238E27FC236}">
                <a16:creationId xmlns:a16="http://schemas.microsoft.com/office/drawing/2014/main" id="{BAD64653-9245-43E6-BF8E-70AA5DF4EB73}"/>
              </a:ext>
            </a:extLst>
          </p:cNvPr>
          <p:cNvPicPr>
            <a:picLocks noChangeAspect="1"/>
          </p:cNvPicPr>
          <p:nvPr/>
        </p:nvPicPr>
        <p:blipFill>
          <a:blip r:embed="rId2">
            <a:extLst>
              <a:ext uri="{28A0092B-C50C-407E-A947-70E740481C1C}">
                <a14:useLocalDpi xmlns:a14="http://schemas.microsoft.com/office/drawing/2010/main" val="0"/>
              </a:ext>
            </a:extLst>
          </a:blip>
          <a:stretch/>
        </p:blipFill>
        <p:spPr>
          <a:xfrm>
            <a:off x="743674" y="4780057"/>
            <a:ext cx="6285041" cy="3048243"/>
          </a:xfrm>
          <a:prstGeom prst="rect">
            <a:avLst/>
          </a:prstGeom>
        </p:spPr>
      </p:pic>
    </p:spTree>
    <p:extLst>
      <p:ext uri="{BB962C8B-B14F-4D97-AF65-F5344CB8AC3E}">
        <p14:creationId xmlns:p14="http://schemas.microsoft.com/office/powerpoint/2010/main" val="14927159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1FB23F7-95C9-4FE1-9C6F-AE592B8CD6D7}"/>
              </a:ext>
            </a:extLst>
          </p:cNvPr>
          <p:cNvSpPr/>
          <p:nvPr/>
        </p:nvSpPr>
        <p:spPr>
          <a:xfrm>
            <a:off x="2228315" y="2375876"/>
            <a:ext cx="5273700" cy="2631490"/>
          </a:xfrm>
          <a:prstGeom prst="rect">
            <a:avLst/>
          </a:prstGeom>
        </p:spPr>
        <p:txBody>
          <a:bodyPr wrap="square">
            <a:spAutoFit/>
          </a:bodyPr>
          <a:lstStyle/>
          <a:p>
            <a:pPr marL="0" marR="0"/>
            <a:r>
              <a:rPr lang="en-CA" sz="1500" b="1" dirty="0">
                <a:effectLst/>
                <a:latin typeface="PF Bague Sans Pro Light" panose="02000503000000020003" pitchFamily="50" charset="0"/>
                <a:ea typeface="Times New Roman" panose="02020603050405020304" pitchFamily="18" charset="0"/>
                <a:cs typeface="Calibri" panose="020F0502020204030204" pitchFamily="34" charset="0"/>
              </a:rPr>
              <a:t>LESLIE SALMON JONES </a:t>
            </a:r>
            <a:r>
              <a:rPr lang="en-CA" sz="1500" dirty="0">
                <a:effectLst/>
                <a:latin typeface="PF Bague Sans Pro Light" panose="02000503000000020003" pitchFamily="50" charset="0"/>
                <a:ea typeface="Times New Roman" panose="02020603050405020304" pitchFamily="18" charset="0"/>
                <a:cs typeface="Calibri" panose="020F0502020204030204" pitchFamily="34" charset="0"/>
              </a:rPr>
              <a:t>and her husband Jeff W. Jones are co-founders of Afro Flow Yoga®. Together they have developed an integrated embodied practice, combining dances from the African Diaspora, yoga, and live healing music promoting individual and collective healing in a compassionate, non-judgmental, inclusive, and safe environment. </a:t>
            </a:r>
          </a:p>
          <a:p>
            <a:pPr marL="0" marR="0"/>
            <a:endParaRPr lang="en-CA" sz="1500" dirty="0">
              <a:effectLst/>
              <a:latin typeface="PF Bague Sans Pro Light" panose="02000503000000020003" pitchFamily="50" charset="0"/>
              <a:ea typeface="Calibri" panose="020F0502020204030204" pitchFamily="34" charset="0"/>
              <a:cs typeface="Times New Roman" panose="02020603050405020304" pitchFamily="18" charset="0"/>
            </a:endParaRPr>
          </a:p>
          <a:p>
            <a:pPr marL="0" marR="0"/>
            <a:r>
              <a:rPr lang="en-CA" sz="1500" dirty="0">
                <a:effectLst/>
                <a:latin typeface="PF Bague Sans Pro Light" panose="02000503000000020003" pitchFamily="50" charset="0"/>
                <a:ea typeface="Times New Roman" panose="02020603050405020304" pitchFamily="18" charset="0"/>
                <a:cs typeface="Calibri" panose="020F0502020204030204" pitchFamily="34" charset="0"/>
              </a:rPr>
              <a:t> Leslie is an Alvin Ailey trained dancer, yoga practitioner, teacher, and wellness coach. She speaks, coaches, and teaches internationally and in addition, is a co-creator and faculty member for the annual Omega Women’s Leadership Intensive.</a:t>
            </a:r>
            <a:endParaRPr lang="en-CA" sz="1500" dirty="0">
              <a:effectLst/>
              <a:latin typeface="PF Bague Sans Pro Light" panose="02000503000000020003" pitchFamily="50" charset="0"/>
              <a:ea typeface="Calibri" panose="020F0502020204030204" pitchFamily="34" charset="0"/>
              <a:cs typeface="Times New Roman" panose="02020603050405020304" pitchFamily="18" charset="0"/>
            </a:endParaRPr>
          </a:p>
        </p:txBody>
      </p:sp>
      <p:sp>
        <p:nvSpPr>
          <p:cNvPr id="10" name="Rectangle 9">
            <a:extLst>
              <a:ext uri="{FF2B5EF4-FFF2-40B4-BE49-F238E27FC236}">
                <a16:creationId xmlns:a16="http://schemas.microsoft.com/office/drawing/2014/main" id="{DAED7ECC-CD88-48CB-B172-0EF4C6CC19C7}"/>
              </a:ext>
            </a:extLst>
          </p:cNvPr>
          <p:cNvSpPr/>
          <p:nvPr/>
        </p:nvSpPr>
        <p:spPr>
          <a:xfrm>
            <a:off x="2228315" y="5184341"/>
            <a:ext cx="5273700" cy="1938992"/>
          </a:xfrm>
          <a:prstGeom prst="rect">
            <a:avLst/>
          </a:prstGeom>
        </p:spPr>
        <p:txBody>
          <a:bodyPr wrap="square">
            <a:spAutoFit/>
          </a:bodyPr>
          <a:lstStyle/>
          <a:p>
            <a:pPr marL="0" marR="0">
              <a:spcBef>
                <a:spcPts val="0"/>
              </a:spcBef>
            </a:pPr>
            <a:r>
              <a:rPr lang="en-CA" sz="1500" b="1" dirty="0">
                <a:effectLst/>
                <a:latin typeface="PF Bague Sans Pro Light" panose="02000503000000020003" pitchFamily="50" charset="0"/>
                <a:ea typeface="Times New Roman" panose="02020603050405020304" pitchFamily="18" charset="0"/>
                <a:cs typeface="Calibri" panose="020F0502020204030204" pitchFamily="34" charset="0"/>
              </a:rPr>
              <a:t>JEFF W. JONES </a:t>
            </a:r>
            <a:r>
              <a:rPr lang="en-CA" sz="1500" dirty="0">
                <a:effectLst/>
                <a:latin typeface="PF Bague Sans Pro Light" panose="02000503000000020003" pitchFamily="50" charset="0"/>
                <a:ea typeface="Times New Roman" panose="02020603050405020304" pitchFamily="18" charset="0"/>
                <a:cs typeface="Calibri" panose="020F0502020204030204" pitchFamily="34" charset="0"/>
              </a:rPr>
              <a:t>is a professional engineer, multi-instrumentalist, vocalist, composer, and musical director who has traveled the world with musical greats including Little Richard, Al Green, and Zap Mama, to name just a few. He has also performed for the inaugurations of President Barack Obama and Governor Deval Patrick. Through music, Jeff creates an intuitive flow with mastery and his inspired use of an eclectic array of tonal instruments ground and center the yoga practice.</a:t>
            </a:r>
            <a:endParaRPr lang="en-CA" sz="1500" dirty="0">
              <a:effectLst/>
              <a:latin typeface="PF Bague Sans Pro Light" panose="02000503000000020003" pitchFamily="50" charset="0"/>
              <a:ea typeface="Calibri" panose="020F0502020204030204" pitchFamily="34" charset="0"/>
              <a:cs typeface="Times New Roman" panose="02020603050405020304" pitchFamily="18" charset="0"/>
            </a:endParaRPr>
          </a:p>
        </p:txBody>
      </p:sp>
      <p:pic>
        <p:nvPicPr>
          <p:cNvPr id="5" name="Picture 4" descr="A person standing in front of a building&#10;&#10;Description automatically generated">
            <a:extLst>
              <a:ext uri="{FF2B5EF4-FFF2-40B4-BE49-F238E27FC236}">
                <a16:creationId xmlns:a16="http://schemas.microsoft.com/office/drawing/2014/main" id="{EBA42644-CB17-487E-85D4-6C6E9B011E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385" y="2449006"/>
            <a:ext cx="1832581" cy="1965426"/>
          </a:xfrm>
          <a:prstGeom prst="rect">
            <a:avLst/>
          </a:prstGeom>
          <a:ln w="28575">
            <a:solidFill>
              <a:srgbClr val="790B4C"/>
            </a:solidFill>
          </a:ln>
        </p:spPr>
      </p:pic>
      <p:pic>
        <p:nvPicPr>
          <p:cNvPr id="11" name="Picture 10" descr="A person sitting in front of a body of water&#10;&#10;Description automatically generated">
            <a:extLst>
              <a:ext uri="{FF2B5EF4-FFF2-40B4-BE49-F238E27FC236}">
                <a16:creationId xmlns:a16="http://schemas.microsoft.com/office/drawing/2014/main" id="{49FB86ED-8E69-4C90-AA1F-E175A3B313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341" y="5184341"/>
            <a:ext cx="1832581" cy="2053631"/>
          </a:xfrm>
          <a:prstGeom prst="rect">
            <a:avLst/>
          </a:prstGeom>
          <a:ln w="28575">
            <a:solidFill>
              <a:srgbClr val="790B4C"/>
            </a:solidFill>
          </a:ln>
        </p:spPr>
      </p:pic>
      <p:pic>
        <p:nvPicPr>
          <p:cNvPr id="12" name="Picture 11">
            <a:extLst>
              <a:ext uri="{FF2B5EF4-FFF2-40B4-BE49-F238E27FC236}">
                <a16:creationId xmlns:a16="http://schemas.microsoft.com/office/drawing/2014/main" id="{D09A56FE-1EC0-4549-9B8C-BF277BEDC7E2}"/>
              </a:ext>
            </a:extLst>
          </p:cNvPr>
          <p:cNvPicPr>
            <a:picLocks noChangeAspect="1"/>
          </p:cNvPicPr>
          <p:nvPr/>
        </p:nvPicPr>
        <p:blipFill>
          <a:blip r:embed="rId4">
            <a:extLst>
              <a:ext uri="{28A0092B-C50C-407E-A947-70E740481C1C}">
                <a14:useLocalDpi xmlns:a14="http://schemas.microsoft.com/office/drawing/2010/main" val="0"/>
              </a:ext>
            </a:extLst>
          </a:blip>
          <a:stretch/>
        </p:blipFill>
        <p:spPr>
          <a:xfrm>
            <a:off x="2907234" y="330908"/>
            <a:ext cx="1957931" cy="949596"/>
          </a:xfrm>
          <a:prstGeom prst="rect">
            <a:avLst/>
          </a:prstGeom>
        </p:spPr>
      </p:pic>
      <p:sp>
        <p:nvSpPr>
          <p:cNvPr id="13" name="Rectangle 12">
            <a:extLst>
              <a:ext uri="{FF2B5EF4-FFF2-40B4-BE49-F238E27FC236}">
                <a16:creationId xmlns:a16="http://schemas.microsoft.com/office/drawing/2014/main" id="{AA2F1A27-6799-4F93-9A32-F2F95EF16CB9}"/>
              </a:ext>
            </a:extLst>
          </p:cNvPr>
          <p:cNvSpPr/>
          <p:nvPr/>
        </p:nvSpPr>
        <p:spPr>
          <a:xfrm>
            <a:off x="2569813" y="1349132"/>
            <a:ext cx="2632772" cy="461665"/>
          </a:xfrm>
          <a:prstGeom prst="rect">
            <a:avLst/>
          </a:prstGeom>
        </p:spPr>
        <p:txBody>
          <a:bodyPr wrap="none">
            <a:spAutoFit/>
          </a:bodyPr>
          <a:lstStyle/>
          <a:p>
            <a:r>
              <a:rPr lang="en-US" sz="2400" b="1" spc="-85" dirty="0">
                <a:solidFill>
                  <a:srgbClr val="790B4C"/>
                </a:solidFill>
                <a:latin typeface="Intro" panose="02000000000000000000" pitchFamily="50" charset="0"/>
                <a:cs typeface="Times New Roman" panose="02020603050405020304" pitchFamily="18" charset="0"/>
              </a:rPr>
              <a:t>OUR</a:t>
            </a:r>
            <a:r>
              <a:rPr lang="en-US" sz="2400" b="1" dirty="0">
                <a:solidFill>
                  <a:srgbClr val="790B4C"/>
                </a:solidFill>
                <a:latin typeface="PF Bague Sans Pro" panose="02000506000000020003" pitchFamily="50" charset="0"/>
                <a:ea typeface="Calibri" panose="020F0502020204030204" pitchFamily="34" charset="0"/>
                <a:cs typeface="Times New Roman" panose="02020603050405020304" pitchFamily="18" charset="0"/>
              </a:rPr>
              <a:t> </a:t>
            </a:r>
            <a:r>
              <a:rPr lang="en-US" sz="2400" b="1" spc="-85" dirty="0">
                <a:solidFill>
                  <a:srgbClr val="790B4C"/>
                </a:solidFill>
                <a:latin typeface="Intro" panose="02000000000000000000" pitchFamily="50" charset="0"/>
                <a:cs typeface="Times New Roman" panose="02020603050405020304" pitchFamily="18" charset="0"/>
              </a:rPr>
              <a:t>FOUNDERS</a:t>
            </a:r>
            <a:endParaRPr lang="en-CA" sz="2400" b="1" spc="-85" dirty="0">
              <a:solidFill>
                <a:srgbClr val="790B4C"/>
              </a:solidFill>
              <a:latin typeface="Intro" panose="02000000000000000000" pitchFamily="50" charset="0"/>
              <a:cs typeface="Times New Roman" panose="02020603050405020304" pitchFamily="18" charset="0"/>
            </a:endParaRPr>
          </a:p>
        </p:txBody>
      </p:sp>
      <p:sp>
        <p:nvSpPr>
          <p:cNvPr id="3" name="Rectangle 2">
            <a:extLst>
              <a:ext uri="{FF2B5EF4-FFF2-40B4-BE49-F238E27FC236}">
                <a16:creationId xmlns:a16="http://schemas.microsoft.com/office/drawing/2014/main" id="{8CA49E08-472F-E711-C03B-7A096FEA9115}"/>
              </a:ext>
            </a:extLst>
          </p:cNvPr>
          <p:cNvSpPr/>
          <p:nvPr/>
        </p:nvSpPr>
        <p:spPr>
          <a:xfrm>
            <a:off x="433114" y="1916305"/>
            <a:ext cx="1493037" cy="461665"/>
          </a:xfrm>
          <a:prstGeom prst="rect">
            <a:avLst/>
          </a:prstGeom>
        </p:spPr>
        <p:txBody>
          <a:bodyPr wrap="none">
            <a:spAutoFit/>
          </a:bodyPr>
          <a:lstStyle/>
          <a:p>
            <a:pPr algn="ctr"/>
            <a:r>
              <a:rPr lang="en-US" sz="2400" b="1" spc="-85" dirty="0">
                <a:solidFill>
                  <a:srgbClr val="790B4C"/>
                </a:solidFill>
                <a:latin typeface="Intro" panose="02000000000000000000" pitchFamily="50" charset="0"/>
                <a:cs typeface="Times New Roman" panose="02020603050405020304" pitchFamily="18" charset="0"/>
              </a:rPr>
              <a:t>BOSTON</a:t>
            </a:r>
            <a:endParaRPr lang="en-CA" sz="2400" b="1" spc="-85" dirty="0">
              <a:solidFill>
                <a:srgbClr val="790B4C"/>
              </a:solidFill>
              <a:latin typeface="Intro" panose="02000000000000000000" pitchFamily="50" charset="0"/>
              <a:cs typeface="Times New Roman" panose="02020603050405020304" pitchFamily="18" charset="0"/>
            </a:endParaRPr>
          </a:p>
        </p:txBody>
      </p:sp>
      <p:sp>
        <p:nvSpPr>
          <p:cNvPr id="4" name="TextBox 3">
            <a:extLst>
              <a:ext uri="{FF2B5EF4-FFF2-40B4-BE49-F238E27FC236}">
                <a16:creationId xmlns:a16="http://schemas.microsoft.com/office/drawing/2014/main" id="{B05EE98D-9DD8-8B98-E6A5-638C61E7C01D}"/>
              </a:ext>
            </a:extLst>
          </p:cNvPr>
          <p:cNvSpPr txBox="1"/>
          <p:nvPr/>
        </p:nvSpPr>
        <p:spPr>
          <a:xfrm>
            <a:off x="263341" y="7462773"/>
            <a:ext cx="7238672" cy="1246495"/>
          </a:xfrm>
          <a:prstGeom prst="rect">
            <a:avLst/>
          </a:prstGeom>
          <a:noFill/>
        </p:spPr>
        <p:txBody>
          <a:bodyPr wrap="square">
            <a:spAutoFit/>
          </a:bodyPr>
          <a:lstStyle/>
          <a:p>
            <a:pPr marL="0" marR="0">
              <a:spcBef>
                <a:spcPts val="0"/>
              </a:spcBef>
            </a:pPr>
            <a:r>
              <a:rPr lang="en-CA" sz="1500" dirty="0">
                <a:effectLst/>
                <a:latin typeface="PF Bague Sans Pro Light" panose="02000503000000020003" pitchFamily="50" charset="0"/>
                <a:ea typeface="Times New Roman" panose="02020603050405020304" pitchFamily="18" charset="0"/>
                <a:cs typeface="Calibri" panose="020F0502020204030204" pitchFamily="34" charset="0"/>
              </a:rPr>
              <a:t>Leslie and Jeff have also co-facilitated the Mind Body program at the Cory Johnson Trauma Education Program, offering a safe space for people to share their stories of trauma, healing, hope and recovery. They are passionate about intergenerational, multi-cultural empowerment, education, healing, spirituality, and the wellness of all whom they serve.</a:t>
            </a:r>
            <a:endParaRPr lang="en-CA" sz="1500" dirty="0">
              <a:effectLst/>
              <a:latin typeface="PF Bague Sans Pro Light" panose="02000503000000020003" pitchFamily="50"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271363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A picture containing person, sport, indoor, table&#10;&#10;Description automatically generated">
            <a:extLst>
              <a:ext uri="{FF2B5EF4-FFF2-40B4-BE49-F238E27FC236}">
                <a16:creationId xmlns:a16="http://schemas.microsoft.com/office/drawing/2014/main" id="{1214E854-1105-4D29-B3CF-7D6993CBB7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396" y="5663029"/>
            <a:ext cx="1663952" cy="1663952"/>
          </a:xfrm>
          <a:prstGeom prst="rect">
            <a:avLst/>
          </a:prstGeom>
          <a:ln w="28575">
            <a:solidFill>
              <a:srgbClr val="790B4C"/>
            </a:solidFill>
          </a:ln>
        </p:spPr>
      </p:pic>
      <p:pic>
        <p:nvPicPr>
          <p:cNvPr id="18" name="Picture 17" descr="A person that is standing in the grass&#10;&#10;Description automatically generated">
            <a:extLst>
              <a:ext uri="{FF2B5EF4-FFF2-40B4-BE49-F238E27FC236}">
                <a16:creationId xmlns:a16="http://schemas.microsoft.com/office/drawing/2014/main" id="{B1DBCE67-3003-43CB-8516-9C6039CCD6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396" y="2138527"/>
            <a:ext cx="1663952" cy="1645767"/>
          </a:xfrm>
          <a:prstGeom prst="rect">
            <a:avLst/>
          </a:prstGeom>
          <a:ln w="28575">
            <a:solidFill>
              <a:srgbClr val="790B4C"/>
            </a:solidFill>
          </a:ln>
        </p:spPr>
      </p:pic>
      <p:sp>
        <p:nvSpPr>
          <p:cNvPr id="7" name="Rectangle 6">
            <a:extLst>
              <a:ext uri="{FF2B5EF4-FFF2-40B4-BE49-F238E27FC236}">
                <a16:creationId xmlns:a16="http://schemas.microsoft.com/office/drawing/2014/main" id="{85E12F50-F910-4ECA-8648-BB6239F1AFE9}"/>
              </a:ext>
            </a:extLst>
          </p:cNvPr>
          <p:cNvSpPr/>
          <p:nvPr/>
        </p:nvSpPr>
        <p:spPr>
          <a:xfrm>
            <a:off x="1948941" y="2042869"/>
            <a:ext cx="5624063" cy="3247043"/>
          </a:xfrm>
          <a:prstGeom prst="rect">
            <a:avLst/>
          </a:prstGeom>
        </p:spPr>
        <p:txBody>
          <a:bodyPr wrap="square">
            <a:spAutoFit/>
          </a:bodyPr>
          <a:lstStyle/>
          <a:p>
            <a:pPr>
              <a:spcAft>
                <a:spcPts val="600"/>
              </a:spcAft>
            </a:pPr>
            <a:r>
              <a:rPr lang="en-CA" sz="1500" b="1" dirty="0" err="1">
                <a:latin typeface="PF Bague Sans Pro Light" panose="02000503000000020003" pitchFamily="50" charset="0"/>
              </a:rPr>
              <a:t>NYACKO</a:t>
            </a:r>
            <a:r>
              <a:rPr lang="en-CA" sz="1500" b="1" dirty="0">
                <a:latin typeface="PF Bague Sans Pro Light" panose="02000503000000020003" pitchFamily="50" charset="0"/>
              </a:rPr>
              <a:t> PEARL PERRY </a:t>
            </a:r>
            <a:r>
              <a:rPr lang="en-CA" sz="1500" dirty="0">
                <a:latin typeface="PF Bague Sans Pro Light" panose="02000503000000020003" pitchFamily="50" charset="0"/>
              </a:rPr>
              <a:t>is an Afro Flow Yoga® Certified Teacher, </a:t>
            </a:r>
            <a:r>
              <a:rPr lang="en-CA" sz="1500" dirty="0" err="1">
                <a:latin typeface="PF Bague Sans Pro Light" panose="02000503000000020003" pitchFamily="50" charset="0"/>
              </a:rPr>
              <a:t>Nyacko</a:t>
            </a:r>
            <a:r>
              <a:rPr lang="en-CA" sz="1500" dirty="0">
                <a:latin typeface="PF Bague Sans Pro Light" panose="02000503000000020003" pitchFamily="50" charset="0"/>
              </a:rPr>
              <a:t> is a 500 Hour Professional Level Yoga Teacher and a Returned Peace Corps Botswana Volunteer. </a:t>
            </a:r>
            <a:endParaRPr lang="en-CA" sz="1500" b="1" dirty="0">
              <a:latin typeface="PF Bague Sans Pro Light" panose="02000503000000020003" pitchFamily="50" charset="0"/>
            </a:endParaRPr>
          </a:p>
          <a:p>
            <a:pPr>
              <a:spcAft>
                <a:spcPts val="600"/>
              </a:spcAft>
            </a:pPr>
            <a:r>
              <a:rPr lang="en-CA" sz="1500" dirty="0">
                <a:latin typeface="PF Bague Sans Pro Light" panose="02000503000000020003" pitchFamily="50" charset="0"/>
              </a:rPr>
              <a:t>She is also the founder of Yin Consulting, an organization development and wellness group whose vision is to create a more racially just and inclusive world for all. Her expertise includes program management, public health and youth empowerment. </a:t>
            </a:r>
          </a:p>
          <a:p>
            <a:pPr>
              <a:spcAft>
                <a:spcPts val="600"/>
              </a:spcAft>
            </a:pPr>
            <a:r>
              <a:rPr lang="en-CA" sz="1500" dirty="0" err="1">
                <a:latin typeface="PF Bague Sans Pro Light" panose="02000503000000020003" pitchFamily="50" charset="0"/>
              </a:rPr>
              <a:t>Nyacko</a:t>
            </a:r>
            <a:r>
              <a:rPr lang="en-CA" sz="1500" dirty="0">
                <a:latin typeface="PF Bague Sans Pro Light" panose="02000503000000020003" pitchFamily="50" charset="0"/>
              </a:rPr>
              <a:t> holds a Masters with Distinction in Organization Development from American University and is a recipient of the university’s Segal-Seashore Fellowship Award for her commitment to social justice.  When Nyacko is not flowing, she can be found in nature with her partner </a:t>
            </a:r>
            <a:r>
              <a:rPr lang="en-CA" sz="1500" dirty="0" err="1">
                <a:latin typeface="PF Bague Sans Pro Light" panose="02000503000000020003" pitchFamily="50" charset="0"/>
              </a:rPr>
              <a:t>Biplaw</a:t>
            </a:r>
            <a:r>
              <a:rPr lang="en-CA" sz="1500" dirty="0">
                <a:latin typeface="PF Bague Sans Pro Light" panose="02000503000000020003" pitchFamily="50" charset="0"/>
              </a:rPr>
              <a:t> and their two Olde English Bulldogs.  </a:t>
            </a:r>
            <a:r>
              <a:rPr lang="en-CA" sz="1500" dirty="0">
                <a:latin typeface="PF Bague Sans Pro Light" panose="02000503000000020003" pitchFamily="50" charset="0"/>
                <a:hlinkClick r:id="rId4"/>
              </a:rPr>
              <a:t>www.yinconsulting.com</a:t>
            </a:r>
            <a:endParaRPr lang="en-CA" sz="1500" dirty="0">
              <a:latin typeface="PF Bague Sans Pro Light" panose="02000503000000020003" pitchFamily="50" charset="0"/>
            </a:endParaRPr>
          </a:p>
        </p:txBody>
      </p:sp>
      <p:sp>
        <p:nvSpPr>
          <p:cNvPr id="10" name="Rectangle 9">
            <a:extLst>
              <a:ext uri="{FF2B5EF4-FFF2-40B4-BE49-F238E27FC236}">
                <a16:creationId xmlns:a16="http://schemas.microsoft.com/office/drawing/2014/main" id="{F89DB446-DBC9-4EEC-A871-3A2CD7CD8829}"/>
              </a:ext>
            </a:extLst>
          </p:cNvPr>
          <p:cNvSpPr/>
          <p:nvPr/>
        </p:nvSpPr>
        <p:spPr>
          <a:xfrm>
            <a:off x="1973801" y="5548377"/>
            <a:ext cx="5574342" cy="2939266"/>
          </a:xfrm>
          <a:prstGeom prst="rect">
            <a:avLst/>
          </a:prstGeom>
        </p:spPr>
        <p:txBody>
          <a:bodyPr wrap="square">
            <a:spAutoFit/>
          </a:bodyPr>
          <a:lstStyle/>
          <a:p>
            <a:pPr>
              <a:spcAft>
                <a:spcPts val="600"/>
              </a:spcAft>
            </a:pPr>
            <a:r>
              <a:rPr lang="en-CA" sz="1500" dirty="0">
                <a:latin typeface="PF Bague Sans Pro Light" panose="02000503000000020003" pitchFamily="50" charset="0"/>
              </a:rPr>
              <a:t>Originally from Port-au-Prince, Haiti, </a:t>
            </a:r>
            <a:r>
              <a:rPr lang="en-CA" sz="1500" b="1" dirty="0">
                <a:latin typeface="PF Bague Sans Pro Light" panose="02000503000000020003" pitchFamily="50" charset="0"/>
              </a:rPr>
              <a:t>LOLA REMY </a:t>
            </a:r>
            <a:r>
              <a:rPr lang="en-CA" sz="1500" dirty="0">
                <a:latin typeface="PF Bague Sans Pro Light" panose="02000503000000020003" pitchFamily="50" charset="0"/>
              </a:rPr>
              <a:t>has been a student and mentee of Leslie Salmon Jones since 2015. She is grateful for every opportunity to share and lead the flow.  </a:t>
            </a:r>
          </a:p>
          <a:p>
            <a:pPr>
              <a:spcAft>
                <a:spcPts val="600"/>
              </a:spcAft>
            </a:pPr>
            <a:r>
              <a:rPr lang="en-CA" sz="1500" dirty="0">
                <a:latin typeface="PF Bague Sans Pro Light" panose="02000503000000020003" pitchFamily="50" charset="0"/>
              </a:rPr>
              <a:t>She has studied and performed the dances of Africa and the African diaspora for over 15 years. She uses dance and movement as a mode of self-exploration and expression and she encourages others to do the same.  Lola teaches dance, therapeutic yoga and movement, and fitness classes in Cambridge and Boston.  She has performed and created choreography for theater and dance ensembles including Praxis Stage, Benkadi Dance and Drum, Beat Tree, Cape Cod African Dance and Drum and, Pasy Naay Leer Dance Company. </a:t>
            </a:r>
          </a:p>
        </p:txBody>
      </p:sp>
      <p:pic>
        <p:nvPicPr>
          <p:cNvPr id="9" name="Picture 8">
            <a:extLst>
              <a:ext uri="{FF2B5EF4-FFF2-40B4-BE49-F238E27FC236}">
                <a16:creationId xmlns:a16="http://schemas.microsoft.com/office/drawing/2014/main" id="{E414084C-4158-4D9C-9912-20841EBD68C3}"/>
              </a:ext>
            </a:extLst>
          </p:cNvPr>
          <p:cNvPicPr>
            <a:picLocks noChangeAspect="1"/>
          </p:cNvPicPr>
          <p:nvPr/>
        </p:nvPicPr>
        <p:blipFill>
          <a:blip r:embed="rId5">
            <a:extLst>
              <a:ext uri="{28A0092B-C50C-407E-A947-70E740481C1C}">
                <a14:useLocalDpi xmlns:a14="http://schemas.microsoft.com/office/drawing/2010/main" val="0"/>
              </a:ext>
            </a:extLst>
          </a:blip>
          <a:stretch/>
        </p:blipFill>
        <p:spPr>
          <a:xfrm>
            <a:off x="2907234" y="330908"/>
            <a:ext cx="1957931" cy="949596"/>
          </a:xfrm>
          <a:prstGeom prst="rect">
            <a:avLst/>
          </a:prstGeom>
        </p:spPr>
      </p:pic>
      <p:sp>
        <p:nvSpPr>
          <p:cNvPr id="11" name="Rectangle 10">
            <a:extLst>
              <a:ext uri="{FF2B5EF4-FFF2-40B4-BE49-F238E27FC236}">
                <a16:creationId xmlns:a16="http://schemas.microsoft.com/office/drawing/2014/main" id="{5354B354-CCC9-49C6-B520-7BF3B659D5CB}"/>
              </a:ext>
            </a:extLst>
          </p:cNvPr>
          <p:cNvSpPr/>
          <p:nvPr/>
        </p:nvSpPr>
        <p:spPr>
          <a:xfrm>
            <a:off x="2559874" y="1322739"/>
            <a:ext cx="2652650" cy="461665"/>
          </a:xfrm>
          <a:prstGeom prst="rect">
            <a:avLst/>
          </a:prstGeom>
        </p:spPr>
        <p:txBody>
          <a:bodyPr wrap="none">
            <a:spAutoFit/>
          </a:bodyPr>
          <a:lstStyle/>
          <a:p>
            <a:pPr algn="ctr"/>
            <a:r>
              <a:rPr lang="en-US" sz="2400" b="1" spc="-85" dirty="0">
                <a:solidFill>
                  <a:srgbClr val="790B4C"/>
                </a:solidFill>
                <a:latin typeface="Intro" panose="02000000000000000000" pitchFamily="50" charset="0"/>
                <a:cs typeface="Times New Roman" panose="02020603050405020304" pitchFamily="18" charset="0"/>
              </a:rPr>
              <a:t>MEET OUR TEAM</a:t>
            </a:r>
            <a:endParaRPr lang="en-CA" sz="2400" b="1" spc="-85" dirty="0">
              <a:solidFill>
                <a:srgbClr val="790B4C"/>
              </a:solidFill>
              <a:latin typeface="Intro" panose="02000000000000000000" pitchFamily="50" charset="0"/>
              <a:cs typeface="Times New Roman" panose="02020603050405020304" pitchFamily="18" charset="0"/>
            </a:endParaRPr>
          </a:p>
        </p:txBody>
      </p:sp>
      <p:sp>
        <p:nvSpPr>
          <p:cNvPr id="8" name="Rectangle 7">
            <a:extLst>
              <a:ext uri="{FF2B5EF4-FFF2-40B4-BE49-F238E27FC236}">
                <a16:creationId xmlns:a16="http://schemas.microsoft.com/office/drawing/2014/main" id="{DA3DE937-1071-4763-AC59-37BDC333CC58}"/>
              </a:ext>
            </a:extLst>
          </p:cNvPr>
          <p:cNvSpPr/>
          <p:nvPr/>
        </p:nvSpPr>
        <p:spPr>
          <a:xfrm>
            <a:off x="284853" y="3805324"/>
            <a:ext cx="1493037" cy="461665"/>
          </a:xfrm>
          <a:prstGeom prst="rect">
            <a:avLst/>
          </a:prstGeom>
        </p:spPr>
        <p:txBody>
          <a:bodyPr wrap="none">
            <a:spAutoFit/>
          </a:bodyPr>
          <a:lstStyle/>
          <a:p>
            <a:pPr algn="ctr"/>
            <a:r>
              <a:rPr lang="en-US" sz="2400" b="1" spc="-85" dirty="0">
                <a:solidFill>
                  <a:srgbClr val="790B4C"/>
                </a:solidFill>
                <a:latin typeface="Intro" panose="02000000000000000000" pitchFamily="50" charset="0"/>
                <a:cs typeface="Times New Roman" panose="02020603050405020304" pitchFamily="18" charset="0"/>
              </a:rPr>
              <a:t>BOSTON</a:t>
            </a:r>
            <a:endParaRPr lang="en-CA" sz="2400" b="1" spc="-85" dirty="0">
              <a:solidFill>
                <a:srgbClr val="790B4C"/>
              </a:solidFill>
              <a:latin typeface="Intro" panose="02000000000000000000" pitchFamily="50" charset="0"/>
              <a:cs typeface="Times New Roman" panose="02020603050405020304" pitchFamily="18" charset="0"/>
            </a:endParaRPr>
          </a:p>
        </p:txBody>
      </p:sp>
      <p:sp>
        <p:nvSpPr>
          <p:cNvPr id="2" name="Rectangle 1">
            <a:extLst>
              <a:ext uri="{FF2B5EF4-FFF2-40B4-BE49-F238E27FC236}">
                <a16:creationId xmlns:a16="http://schemas.microsoft.com/office/drawing/2014/main" id="{2EB18E02-6D00-F7DB-8364-84029A4D6C56}"/>
              </a:ext>
            </a:extLst>
          </p:cNvPr>
          <p:cNvSpPr/>
          <p:nvPr/>
        </p:nvSpPr>
        <p:spPr>
          <a:xfrm>
            <a:off x="284853" y="7326981"/>
            <a:ext cx="1493037" cy="461665"/>
          </a:xfrm>
          <a:prstGeom prst="rect">
            <a:avLst/>
          </a:prstGeom>
        </p:spPr>
        <p:txBody>
          <a:bodyPr wrap="none">
            <a:spAutoFit/>
          </a:bodyPr>
          <a:lstStyle/>
          <a:p>
            <a:pPr algn="ctr"/>
            <a:r>
              <a:rPr lang="en-US" sz="2400" b="1" spc="-85" dirty="0">
                <a:solidFill>
                  <a:srgbClr val="790B4C"/>
                </a:solidFill>
                <a:latin typeface="Intro" panose="02000000000000000000" pitchFamily="50" charset="0"/>
                <a:cs typeface="Times New Roman" panose="02020603050405020304" pitchFamily="18" charset="0"/>
              </a:rPr>
              <a:t>BOSTON</a:t>
            </a:r>
            <a:endParaRPr lang="en-CA" sz="2400" b="1" spc="-85" dirty="0">
              <a:solidFill>
                <a:srgbClr val="790B4C"/>
              </a:solidFill>
              <a:latin typeface="Intro" panose="02000000000000000000" pitchFamily="50" charset="0"/>
              <a:cs typeface="Times New Roman" panose="02020603050405020304" pitchFamily="18" charset="0"/>
            </a:endParaRPr>
          </a:p>
        </p:txBody>
      </p:sp>
    </p:spTree>
    <p:extLst>
      <p:ext uri="{BB962C8B-B14F-4D97-AF65-F5344CB8AC3E}">
        <p14:creationId xmlns:p14="http://schemas.microsoft.com/office/powerpoint/2010/main" val="20710762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FD984BB-F67A-44BD-90C0-F32FF23A4FCE}"/>
              </a:ext>
            </a:extLst>
          </p:cNvPr>
          <p:cNvPicPr>
            <a:picLocks noChangeAspect="1"/>
          </p:cNvPicPr>
          <p:nvPr/>
        </p:nvPicPr>
        <p:blipFill>
          <a:blip r:embed="rId2">
            <a:extLst>
              <a:ext uri="{28A0092B-C50C-407E-A947-70E740481C1C}">
                <a14:useLocalDpi xmlns:a14="http://schemas.microsoft.com/office/drawing/2010/main" val="0"/>
              </a:ext>
            </a:extLst>
          </a:blip>
          <a:stretch/>
        </p:blipFill>
        <p:spPr>
          <a:xfrm>
            <a:off x="2907234" y="330908"/>
            <a:ext cx="1957931" cy="949596"/>
          </a:xfrm>
          <a:prstGeom prst="rect">
            <a:avLst/>
          </a:prstGeom>
        </p:spPr>
      </p:pic>
      <p:pic>
        <p:nvPicPr>
          <p:cNvPr id="12" name="Picture 11">
            <a:extLst>
              <a:ext uri="{FF2B5EF4-FFF2-40B4-BE49-F238E27FC236}">
                <a16:creationId xmlns:a16="http://schemas.microsoft.com/office/drawing/2014/main" id="{3B08BF71-2E23-4319-A798-61627213DA5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34574" y="2229386"/>
            <a:ext cx="1528250" cy="1523395"/>
          </a:xfrm>
          <a:prstGeom prst="rect">
            <a:avLst/>
          </a:prstGeom>
          <a:ln w="28575">
            <a:solidFill>
              <a:srgbClr val="790B4C"/>
            </a:solidFill>
          </a:ln>
        </p:spPr>
      </p:pic>
      <p:sp>
        <p:nvSpPr>
          <p:cNvPr id="14" name="Rectangle 13">
            <a:extLst>
              <a:ext uri="{FF2B5EF4-FFF2-40B4-BE49-F238E27FC236}">
                <a16:creationId xmlns:a16="http://schemas.microsoft.com/office/drawing/2014/main" id="{B1634EC9-2F43-4BAB-ACA6-812B1A2A715C}"/>
              </a:ext>
            </a:extLst>
          </p:cNvPr>
          <p:cNvSpPr/>
          <p:nvPr/>
        </p:nvSpPr>
        <p:spPr>
          <a:xfrm>
            <a:off x="1840671" y="2056034"/>
            <a:ext cx="5697156" cy="3195747"/>
          </a:xfrm>
          <a:prstGeom prst="rect">
            <a:avLst/>
          </a:prstGeom>
        </p:spPr>
        <p:txBody>
          <a:bodyPr wrap="square">
            <a:spAutoFit/>
          </a:bodyPr>
          <a:lstStyle/>
          <a:p>
            <a:pPr marL="0" marR="0">
              <a:spcBef>
                <a:spcPts val="0"/>
              </a:spcBef>
              <a:spcAft>
                <a:spcPts val="600"/>
              </a:spcAft>
            </a:pPr>
            <a:r>
              <a:rPr lang="en-US" sz="1500" b="1" dirty="0">
                <a:effectLst/>
                <a:latin typeface="PF Bague Sans Pro Light" panose="02000503000000020003" pitchFamily="50" charset="0"/>
                <a:ea typeface="Calibri" panose="020F0502020204030204" pitchFamily="34" charset="0"/>
                <a:cs typeface="Times New Roman" panose="02020603050405020304" pitchFamily="18" charset="0"/>
              </a:rPr>
              <a:t>MELINA MON</a:t>
            </a:r>
            <a:r>
              <a:rPr lang="en-US" sz="1500" dirty="0">
                <a:effectLst/>
                <a:latin typeface="PF Bague Sans Pro Light" panose="02000503000000020003" pitchFamily="50" charset="0"/>
                <a:ea typeface="Calibri" panose="020F0502020204030204" pitchFamily="34" charset="0"/>
                <a:cs typeface="Times New Roman" panose="02020603050405020304" pitchFamily="18" charset="0"/>
              </a:rPr>
              <a:t> was first introduced to Afro Flow Yoga® in 2013 through Spirit and ceremony and quickly committed to becoming a part of the AFY community. She is an avid practitioner of Afro Flow Yoga® and is currently training to become an instructor as well. </a:t>
            </a:r>
            <a:endParaRPr lang="en-CA" sz="1500" dirty="0">
              <a:effectLst/>
              <a:latin typeface="PF Bague Sans Pro Light" panose="02000503000000020003" pitchFamily="50" charset="0"/>
              <a:ea typeface="Calibri" panose="020F0502020204030204" pitchFamily="34" charset="0"/>
              <a:cs typeface="Times New Roman" panose="02020603050405020304" pitchFamily="18" charset="0"/>
            </a:endParaRPr>
          </a:p>
          <a:p>
            <a:pPr marL="0" marR="0">
              <a:spcBef>
                <a:spcPts val="0"/>
              </a:spcBef>
              <a:spcAft>
                <a:spcPts val="600"/>
              </a:spcAft>
            </a:pPr>
            <a:r>
              <a:rPr lang="en-US" sz="1500" dirty="0">
                <a:effectLst/>
                <a:latin typeface="PF Bague Sans Pro Light" panose="02000503000000020003" pitchFamily="50" charset="0"/>
                <a:ea typeface="Calibri" panose="020F0502020204030204" pitchFamily="34" charset="0"/>
                <a:cs typeface="Times New Roman" panose="02020603050405020304" pitchFamily="18" charset="0"/>
              </a:rPr>
              <a:t>She is a healing facilitator who has been in the Health and Wellness field professionally since 2010. She is certified as an Orthopedic Massage Therapist, an Advanced Reiki Provider, a Traditional Chinese Medicine (</a:t>
            </a:r>
            <a:r>
              <a:rPr lang="en-US" sz="1500" dirty="0" err="1">
                <a:effectLst/>
                <a:latin typeface="PF Bague Sans Pro Light" panose="02000503000000020003" pitchFamily="50" charset="0"/>
                <a:ea typeface="Calibri" panose="020F0502020204030204" pitchFamily="34" charset="0"/>
                <a:cs typeface="Times New Roman" panose="02020603050405020304" pitchFamily="18" charset="0"/>
              </a:rPr>
              <a:t>TCM</a:t>
            </a:r>
            <a:r>
              <a:rPr lang="en-US" sz="1500" dirty="0">
                <a:effectLst/>
                <a:latin typeface="PF Bague Sans Pro Light" panose="02000503000000020003" pitchFamily="50" charset="0"/>
                <a:ea typeface="Calibri" panose="020F0502020204030204" pitchFamily="34" charset="0"/>
                <a:cs typeface="Times New Roman" panose="02020603050405020304" pitchFamily="18" charset="0"/>
              </a:rPr>
              <a:t>) Herbalist, and happens to be an Ordained Minister. Melina has learned from elders and medicine people in oral traditions, ritual and ceremony of First Nations people across points of North America. Her life’s work has taken on a blending of many cultural medicines, and she channels this energy into her practice of Afro Flow Yoga® as well. </a:t>
            </a:r>
            <a:endParaRPr lang="en-CA" sz="1500" dirty="0">
              <a:effectLst/>
              <a:latin typeface="PF Bague Sans Pro Light" panose="02000503000000020003" pitchFamily="50" charset="0"/>
              <a:ea typeface="Calibri" panose="020F0502020204030204" pitchFamily="34" charset="0"/>
              <a:cs typeface="Times New Roman" panose="02020603050405020304" pitchFamily="18" charset="0"/>
            </a:endParaRPr>
          </a:p>
        </p:txBody>
      </p:sp>
      <p:sp>
        <p:nvSpPr>
          <p:cNvPr id="17" name="Rectangle 16">
            <a:extLst>
              <a:ext uri="{FF2B5EF4-FFF2-40B4-BE49-F238E27FC236}">
                <a16:creationId xmlns:a16="http://schemas.microsoft.com/office/drawing/2014/main" id="{3859A75A-96C1-4F25-B895-D27FDC3B60FD}"/>
              </a:ext>
            </a:extLst>
          </p:cNvPr>
          <p:cNvSpPr/>
          <p:nvPr/>
        </p:nvSpPr>
        <p:spPr>
          <a:xfrm>
            <a:off x="2559874" y="1322739"/>
            <a:ext cx="2652650" cy="461665"/>
          </a:xfrm>
          <a:prstGeom prst="rect">
            <a:avLst/>
          </a:prstGeom>
        </p:spPr>
        <p:txBody>
          <a:bodyPr wrap="none">
            <a:spAutoFit/>
          </a:bodyPr>
          <a:lstStyle/>
          <a:p>
            <a:pPr algn="ctr"/>
            <a:r>
              <a:rPr lang="en-US" sz="2400" b="1" spc="-85" dirty="0">
                <a:solidFill>
                  <a:srgbClr val="790B4C"/>
                </a:solidFill>
                <a:latin typeface="Intro" panose="02000000000000000000" pitchFamily="50" charset="0"/>
                <a:cs typeface="Times New Roman" panose="02020603050405020304" pitchFamily="18" charset="0"/>
              </a:rPr>
              <a:t>MEET OUR TEAM</a:t>
            </a:r>
            <a:endParaRPr lang="en-CA" sz="2400" b="1" spc="-85" dirty="0">
              <a:solidFill>
                <a:srgbClr val="790B4C"/>
              </a:solidFill>
              <a:latin typeface="Intro" panose="02000000000000000000" pitchFamily="50" charset="0"/>
              <a:cs typeface="Times New Roman" panose="02020603050405020304" pitchFamily="18" charset="0"/>
            </a:endParaRPr>
          </a:p>
        </p:txBody>
      </p:sp>
      <p:sp>
        <p:nvSpPr>
          <p:cNvPr id="18" name="Rectangle 17">
            <a:extLst>
              <a:ext uri="{FF2B5EF4-FFF2-40B4-BE49-F238E27FC236}">
                <a16:creationId xmlns:a16="http://schemas.microsoft.com/office/drawing/2014/main" id="{4008DC96-377B-4AF8-A761-B73B309C8585}"/>
              </a:ext>
            </a:extLst>
          </p:cNvPr>
          <p:cNvSpPr/>
          <p:nvPr/>
        </p:nvSpPr>
        <p:spPr>
          <a:xfrm>
            <a:off x="234572" y="3761064"/>
            <a:ext cx="1493037" cy="461665"/>
          </a:xfrm>
          <a:prstGeom prst="rect">
            <a:avLst/>
          </a:prstGeom>
        </p:spPr>
        <p:txBody>
          <a:bodyPr wrap="none">
            <a:spAutoFit/>
          </a:bodyPr>
          <a:lstStyle/>
          <a:p>
            <a:pPr algn="ctr"/>
            <a:r>
              <a:rPr lang="en-US" sz="2400" b="1" spc="-85" dirty="0">
                <a:solidFill>
                  <a:srgbClr val="790B4C"/>
                </a:solidFill>
                <a:latin typeface="Intro" panose="02000000000000000000" pitchFamily="50" charset="0"/>
                <a:cs typeface="Times New Roman" panose="02020603050405020304" pitchFamily="18" charset="0"/>
              </a:rPr>
              <a:t>BOSTON</a:t>
            </a:r>
            <a:endParaRPr lang="en-CA" sz="2400" b="1" spc="-85" dirty="0">
              <a:solidFill>
                <a:srgbClr val="790B4C"/>
              </a:solidFill>
              <a:latin typeface="Intro" panose="02000000000000000000" pitchFamily="50" charset="0"/>
              <a:cs typeface="Times New Roman" panose="02020603050405020304" pitchFamily="18" charset="0"/>
            </a:endParaRPr>
          </a:p>
        </p:txBody>
      </p:sp>
      <p:sp>
        <p:nvSpPr>
          <p:cNvPr id="5" name="Rectangle 4">
            <a:extLst>
              <a:ext uri="{FF2B5EF4-FFF2-40B4-BE49-F238E27FC236}">
                <a16:creationId xmlns:a16="http://schemas.microsoft.com/office/drawing/2014/main" id="{241A397A-2D2D-2C4D-A95E-DBB5129878EE}"/>
              </a:ext>
            </a:extLst>
          </p:cNvPr>
          <p:cNvSpPr/>
          <p:nvPr/>
        </p:nvSpPr>
        <p:spPr>
          <a:xfrm>
            <a:off x="1840671" y="5354280"/>
            <a:ext cx="5744509" cy="3760004"/>
          </a:xfrm>
          <a:prstGeom prst="rect">
            <a:avLst/>
          </a:prstGeom>
        </p:spPr>
        <p:txBody>
          <a:bodyPr wrap="square">
            <a:spAutoFit/>
          </a:bodyPr>
          <a:lstStyle/>
          <a:p>
            <a:pPr marL="0" marR="0">
              <a:spcBef>
                <a:spcPts val="0"/>
              </a:spcBef>
              <a:spcAft>
                <a:spcPts val="800"/>
              </a:spcAft>
            </a:pPr>
            <a:r>
              <a:rPr lang="es-ES" sz="1500" b="1" dirty="0">
                <a:effectLst/>
                <a:latin typeface="PF Bague Sans Pro Light" panose="02000503000000020003" pitchFamily="50" charset="0"/>
                <a:ea typeface="Calibri" panose="020F0502020204030204" pitchFamily="34" charset="0"/>
                <a:cs typeface="Times New Roman" panose="02020603050405020304" pitchFamily="18" charset="0"/>
              </a:rPr>
              <a:t>GAYA ARUMUGHAM </a:t>
            </a:r>
            <a:r>
              <a:rPr lang="en-US" sz="1500" dirty="0">
                <a:effectLst/>
                <a:latin typeface="PF Bague Sans Pro Light" panose="02000503000000020003" pitchFamily="50" charset="0"/>
                <a:ea typeface="Calibri" panose="020F0502020204030204" pitchFamily="34" charset="0"/>
                <a:cs typeface="Times New Roman" panose="02020603050405020304" pitchFamily="18" charset="0"/>
              </a:rPr>
              <a:t>found Afro Flow Yoga</a:t>
            </a:r>
            <a:r>
              <a:rPr lang="es-ES" sz="1500" dirty="0">
                <a:effectLst/>
                <a:latin typeface="PF Bague Sans Pro Light" panose="02000503000000020003" pitchFamily="50" charset="0"/>
                <a:ea typeface="Calibri" panose="020F0502020204030204" pitchFamily="34" charset="0"/>
                <a:cs typeface="Times New Roman" panose="02020603050405020304" pitchFamily="18" charset="0"/>
              </a:rPr>
              <a:t>®</a:t>
            </a:r>
            <a:r>
              <a:rPr lang="en-US" sz="1500" dirty="0">
                <a:effectLst/>
                <a:latin typeface="PF Bague Sans Pro Light" panose="02000503000000020003" pitchFamily="50" charset="0"/>
                <a:ea typeface="Calibri" panose="020F0502020204030204" pitchFamily="34" charset="0"/>
                <a:cs typeface="Times New Roman" panose="02020603050405020304" pitchFamily="18" charset="0"/>
              </a:rPr>
              <a:t> after completing a 200 HR </a:t>
            </a:r>
            <a:r>
              <a:rPr lang="en-US" sz="1500" dirty="0" err="1">
                <a:effectLst/>
                <a:latin typeface="PF Bague Sans Pro Light" panose="02000503000000020003" pitchFamily="50" charset="0"/>
                <a:ea typeface="Calibri" panose="020F0502020204030204" pitchFamily="34" charset="0"/>
                <a:cs typeface="Times New Roman" panose="02020603050405020304" pitchFamily="18" charset="0"/>
              </a:rPr>
              <a:t>YTT</a:t>
            </a:r>
            <a:r>
              <a:rPr lang="en-US" sz="1500" dirty="0">
                <a:effectLst/>
                <a:latin typeface="PF Bague Sans Pro Light" panose="02000503000000020003" pitchFamily="50" charset="0"/>
                <a:ea typeface="Calibri" panose="020F0502020204030204" pitchFamily="34" charset="0"/>
                <a:cs typeface="Times New Roman" panose="02020603050405020304" pitchFamily="18" charset="0"/>
              </a:rPr>
              <a:t> when seeking a practice more authentically connected to the traditional roots of yoga. She found the AFY circle to be nourishing, supportive, and inspiring. She is currently training to become an Afro Flow Yoga® instructor as well. </a:t>
            </a:r>
            <a:endParaRPr lang="en-CA" sz="1500" dirty="0">
              <a:effectLst/>
              <a:latin typeface="PF Bague Sans Pro Light" panose="02000503000000020003" pitchFamily="50" charset="0"/>
              <a:ea typeface="Calibri" panose="020F0502020204030204" pitchFamily="34" charset="0"/>
              <a:cs typeface="Times New Roman" panose="02020603050405020304" pitchFamily="18" charset="0"/>
            </a:endParaRPr>
          </a:p>
          <a:p>
            <a:pPr marL="0" marR="0">
              <a:spcBef>
                <a:spcPts val="0"/>
              </a:spcBef>
              <a:spcAft>
                <a:spcPts val="800"/>
              </a:spcAft>
            </a:pPr>
            <a:r>
              <a:rPr lang="en-US" sz="1500" dirty="0">
                <a:effectLst/>
                <a:latin typeface="PF Bague Sans Pro Light" panose="02000503000000020003" pitchFamily="50" charset="0"/>
                <a:ea typeface="Calibri" panose="020F0502020204030204" pitchFamily="34" charset="0"/>
                <a:cs typeface="Times New Roman" panose="02020603050405020304" pitchFamily="18" charset="0"/>
              </a:rPr>
              <a:t>She has 20 years experience as a Grant Writer and a </a:t>
            </a:r>
            <a:r>
              <a:rPr lang="en-US" sz="1500" dirty="0" err="1">
                <a:effectLst/>
                <a:latin typeface="PF Bague Sans Pro Light" panose="02000503000000020003" pitchFamily="50" charset="0"/>
                <a:ea typeface="Calibri" panose="020F0502020204030204" pitchFamily="34" charset="0"/>
                <a:cs typeface="Times New Roman" panose="02020603050405020304" pitchFamily="18" charset="0"/>
              </a:rPr>
              <a:t>Bharatha</a:t>
            </a:r>
            <a:r>
              <a:rPr lang="en-US" sz="1500" dirty="0">
                <a:effectLst/>
                <a:latin typeface="PF Bague Sans Pro Light" panose="02000503000000020003" pitchFamily="50" charset="0"/>
                <a:ea typeface="Calibri" panose="020F0502020204030204" pitchFamily="34" charset="0"/>
                <a:cs typeface="Times New Roman" panose="02020603050405020304" pitchFamily="18" charset="0"/>
              </a:rPr>
              <a:t> Natyam teacher/performer. Gaya is a first-generation immigrant, with her roots in Tamil Nadu, South India. She was born and raised in the US and has spent a significant amount of time in India, traveling, connecting with family, and studying dance with eminent gurus.</a:t>
            </a:r>
            <a:endParaRPr lang="en-CA" sz="1500" dirty="0">
              <a:effectLst/>
              <a:latin typeface="PF Bague Sans Pro Light" panose="02000503000000020003" pitchFamily="50" charset="0"/>
              <a:ea typeface="Calibri" panose="020F0502020204030204" pitchFamily="34" charset="0"/>
              <a:cs typeface="Times New Roman" panose="02020603050405020304" pitchFamily="18" charset="0"/>
            </a:endParaRPr>
          </a:p>
          <a:p>
            <a:pPr marL="0" marR="0">
              <a:spcBef>
                <a:spcPts val="0"/>
              </a:spcBef>
              <a:spcAft>
                <a:spcPts val="800"/>
              </a:spcAft>
            </a:pPr>
            <a:r>
              <a:rPr lang="en-US" sz="1500" dirty="0">
                <a:effectLst/>
                <a:latin typeface="PF Bague Sans Pro Light" panose="02000503000000020003" pitchFamily="50" charset="0"/>
                <a:ea typeface="Calibri" panose="020F0502020204030204" pitchFamily="34" charset="0"/>
                <a:cs typeface="Times New Roman" panose="02020603050405020304" pitchFamily="18" charset="0"/>
              </a:rPr>
              <a:t>Gaya started doing yoga from a young age as she is a direct descendant of Swami </a:t>
            </a:r>
            <a:r>
              <a:rPr lang="en-US" sz="1500" dirty="0" err="1">
                <a:effectLst/>
                <a:latin typeface="PF Bague Sans Pro Light" panose="02000503000000020003" pitchFamily="50" charset="0"/>
                <a:ea typeface="Calibri" panose="020F0502020204030204" pitchFamily="34" charset="0"/>
                <a:cs typeface="Times New Roman" panose="02020603050405020304" pitchFamily="18" charset="0"/>
              </a:rPr>
              <a:t>Satchidananda</a:t>
            </a:r>
            <a:r>
              <a:rPr lang="en-US" sz="1500" dirty="0">
                <a:effectLst/>
                <a:latin typeface="PF Bague Sans Pro Light" panose="02000503000000020003" pitchFamily="50" charset="0"/>
                <a:ea typeface="Calibri" panose="020F0502020204030204" pitchFamily="34" charset="0"/>
                <a:cs typeface="Times New Roman" panose="02020603050405020304" pitchFamily="18" charset="0"/>
              </a:rPr>
              <a:t>, the founder of Integral Yoga. She graduated from University of Michigan with honors in sociology and criminology and went on to obtain an MPA in Non-Profit Management from NYU</a:t>
            </a:r>
            <a:endParaRPr lang="en-CA" sz="1500" dirty="0">
              <a:effectLst/>
              <a:latin typeface="PF Bague Sans Pro Light" panose="02000503000000020003" pitchFamily="50" charset="0"/>
              <a:ea typeface="Calibri" panose="020F0502020204030204" pitchFamily="34" charset="0"/>
              <a:cs typeface="Times New Roman" panose="02020603050405020304" pitchFamily="18" charset="0"/>
            </a:endParaRPr>
          </a:p>
        </p:txBody>
      </p:sp>
      <p:sp>
        <p:nvSpPr>
          <p:cNvPr id="2" name="Rectangle 1">
            <a:extLst>
              <a:ext uri="{FF2B5EF4-FFF2-40B4-BE49-F238E27FC236}">
                <a16:creationId xmlns:a16="http://schemas.microsoft.com/office/drawing/2014/main" id="{E73AC3BC-A8A4-0A47-7421-BDCCD982B378}"/>
              </a:ext>
            </a:extLst>
          </p:cNvPr>
          <p:cNvSpPr/>
          <p:nvPr/>
        </p:nvSpPr>
        <p:spPr>
          <a:xfrm>
            <a:off x="234572" y="7355646"/>
            <a:ext cx="1493037" cy="461665"/>
          </a:xfrm>
          <a:prstGeom prst="rect">
            <a:avLst/>
          </a:prstGeom>
        </p:spPr>
        <p:txBody>
          <a:bodyPr wrap="none">
            <a:spAutoFit/>
          </a:bodyPr>
          <a:lstStyle/>
          <a:p>
            <a:pPr algn="ctr"/>
            <a:r>
              <a:rPr lang="en-US" sz="2400" b="1" spc="-85" dirty="0">
                <a:solidFill>
                  <a:srgbClr val="790B4C"/>
                </a:solidFill>
                <a:latin typeface="Intro" panose="02000000000000000000" pitchFamily="50" charset="0"/>
                <a:cs typeface="Times New Roman" panose="02020603050405020304" pitchFamily="18" charset="0"/>
              </a:rPr>
              <a:t>BOSTON</a:t>
            </a:r>
            <a:endParaRPr lang="en-CA" sz="2400" b="1" spc="-85" dirty="0">
              <a:solidFill>
                <a:srgbClr val="790B4C"/>
              </a:solidFill>
              <a:latin typeface="Intro" panose="02000000000000000000" pitchFamily="50" charset="0"/>
              <a:cs typeface="Times New Roman" panose="02020603050405020304" pitchFamily="18" charset="0"/>
            </a:endParaRPr>
          </a:p>
        </p:txBody>
      </p:sp>
      <p:pic>
        <p:nvPicPr>
          <p:cNvPr id="6" name="Picture 5" descr="A person posing on a beach&#10;&#10;Description automatically generated with medium confidence">
            <a:extLst>
              <a:ext uri="{FF2B5EF4-FFF2-40B4-BE49-F238E27FC236}">
                <a16:creationId xmlns:a16="http://schemas.microsoft.com/office/drawing/2014/main" id="{3F9B9F4D-DB3A-AC40-8246-2C3942CCAE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3628" y="5461564"/>
            <a:ext cx="1698334" cy="1908564"/>
          </a:xfrm>
          <a:prstGeom prst="rect">
            <a:avLst/>
          </a:prstGeom>
        </p:spPr>
      </p:pic>
    </p:spTree>
    <p:extLst>
      <p:ext uri="{BB962C8B-B14F-4D97-AF65-F5344CB8AC3E}">
        <p14:creationId xmlns:p14="http://schemas.microsoft.com/office/powerpoint/2010/main" val="37567762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FD984BB-F67A-44BD-90C0-F32FF23A4FCE}"/>
              </a:ext>
            </a:extLst>
          </p:cNvPr>
          <p:cNvPicPr>
            <a:picLocks noChangeAspect="1"/>
          </p:cNvPicPr>
          <p:nvPr/>
        </p:nvPicPr>
        <p:blipFill>
          <a:blip r:embed="rId2">
            <a:extLst>
              <a:ext uri="{28A0092B-C50C-407E-A947-70E740481C1C}">
                <a14:useLocalDpi xmlns:a14="http://schemas.microsoft.com/office/drawing/2010/main" val="0"/>
              </a:ext>
            </a:extLst>
          </a:blip>
          <a:stretch/>
        </p:blipFill>
        <p:spPr>
          <a:xfrm>
            <a:off x="2907234" y="330908"/>
            <a:ext cx="1957931" cy="949596"/>
          </a:xfrm>
          <a:prstGeom prst="rect">
            <a:avLst/>
          </a:prstGeom>
        </p:spPr>
      </p:pic>
      <p:sp>
        <p:nvSpPr>
          <p:cNvPr id="9" name="Rectangle 8">
            <a:extLst>
              <a:ext uri="{FF2B5EF4-FFF2-40B4-BE49-F238E27FC236}">
                <a16:creationId xmlns:a16="http://schemas.microsoft.com/office/drawing/2014/main" id="{47411F42-215E-4AF8-A3D7-98D872EDBDCC}"/>
              </a:ext>
            </a:extLst>
          </p:cNvPr>
          <p:cNvSpPr/>
          <p:nvPr/>
        </p:nvSpPr>
        <p:spPr>
          <a:xfrm>
            <a:off x="2559874" y="1263446"/>
            <a:ext cx="2652650" cy="461665"/>
          </a:xfrm>
          <a:prstGeom prst="rect">
            <a:avLst/>
          </a:prstGeom>
        </p:spPr>
        <p:txBody>
          <a:bodyPr wrap="none">
            <a:spAutoFit/>
          </a:bodyPr>
          <a:lstStyle/>
          <a:p>
            <a:pPr algn="ctr"/>
            <a:r>
              <a:rPr lang="en-US" sz="2400" b="1" spc="-85" dirty="0">
                <a:solidFill>
                  <a:srgbClr val="790B4C"/>
                </a:solidFill>
                <a:latin typeface="Intro" panose="02000000000000000000" pitchFamily="50" charset="0"/>
                <a:cs typeface="Times New Roman" panose="02020603050405020304" pitchFamily="18" charset="0"/>
              </a:rPr>
              <a:t>MEET OUR TEAM</a:t>
            </a:r>
            <a:endParaRPr lang="en-CA" sz="2400" b="1" spc="-85" dirty="0">
              <a:solidFill>
                <a:srgbClr val="790B4C"/>
              </a:solidFill>
              <a:latin typeface="Intro" panose="02000000000000000000" pitchFamily="50" charset="0"/>
              <a:cs typeface="Times New Roman" panose="02020603050405020304" pitchFamily="18" charset="0"/>
            </a:endParaRPr>
          </a:p>
        </p:txBody>
      </p:sp>
      <p:sp>
        <p:nvSpPr>
          <p:cNvPr id="3" name="Rectangle 2">
            <a:extLst>
              <a:ext uri="{FF2B5EF4-FFF2-40B4-BE49-F238E27FC236}">
                <a16:creationId xmlns:a16="http://schemas.microsoft.com/office/drawing/2014/main" id="{8F8B882D-6CD6-73EE-3CFE-717F51B344A1}"/>
              </a:ext>
            </a:extLst>
          </p:cNvPr>
          <p:cNvSpPr/>
          <p:nvPr/>
        </p:nvSpPr>
        <p:spPr>
          <a:xfrm>
            <a:off x="50800" y="3563196"/>
            <a:ext cx="1844096" cy="461665"/>
          </a:xfrm>
          <a:prstGeom prst="rect">
            <a:avLst/>
          </a:prstGeom>
        </p:spPr>
        <p:txBody>
          <a:bodyPr wrap="none">
            <a:spAutoFit/>
          </a:bodyPr>
          <a:lstStyle/>
          <a:p>
            <a:pPr algn="ctr"/>
            <a:r>
              <a:rPr lang="en-US" sz="2400" b="1" spc="-85" dirty="0">
                <a:solidFill>
                  <a:srgbClr val="790B4C"/>
                </a:solidFill>
                <a:latin typeface="Intro" panose="02000000000000000000" pitchFamily="50" charset="0"/>
                <a:cs typeface="Times New Roman" panose="02020603050405020304" pitchFamily="18" charset="0"/>
              </a:rPr>
              <a:t>NEW YORK</a:t>
            </a:r>
            <a:endParaRPr lang="en-CA" sz="2400" b="1" spc="-85" dirty="0">
              <a:solidFill>
                <a:srgbClr val="790B4C"/>
              </a:solidFill>
              <a:latin typeface="Intro" panose="02000000000000000000" pitchFamily="50" charset="0"/>
              <a:cs typeface="Times New Roman" panose="02020603050405020304" pitchFamily="18" charset="0"/>
            </a:endParaRPr>
          </a:p>
        </p:txBody>
      </p:sp>
      <p:pic>
        <p:nvPicPr>
          <p:cNvPr id="5" name="Picture 4" descr="A person posing for the camera&#10;&#10;Description automatically generated">
            <a:extLst>
              <a:ext uri="{FF2B5EF4-FFF2-40B4-BE49-F238E27FC236}">
                <a16:creationId xmlns:a16="http://schemas.microsoft.com/office/drawing/2014/main" id="{81D97CA1-8D99-947F-7CED-E88B0E24C1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548" y="1948768"/>
            <a:ext cx="1594601" cy="1574232"/>
          </a:xfrm>
          <a:prstGeom prst="rect">
            <a:avLst/>
          </a:prstGeom>
          <a:ln w="28575">
            <a:solidFill>
              <a:srgbClr val="790B4C"/>
            </a:solidFill>
          </a:ln>
        </p:spPr>
      </p:pic>
      <p:sp>
        <p:nvSpPr>
          <p:cNvPr id="7" name="Rectangle 6">
            <a:extLst>
              <a:ext uri="{FF2B5EF4-FFF2-40B4-BE49-F238E27FC236}">
                <a16:creationId xmlns:a16="http://schemas.microsoft.com/office/drawing/2014/main" id="{23E1898D-EA12-EE72-7FC5-7B5D49881CF5}"/>
              </a:ext>
            </a:extLst>
          </p:cNvPr>
          <p:cNvSpPr/>
          <p:nvPr/>
        </p:nvSpPr>
        <p:spPr>
          <a:xfrm>
            <a:off x="1849553" y="1828013"/>
            <a:ext cx="5803556" cy="3098284"/>
          </a:xfrm>
          <a:prstGeom prst="rect">
            <a:avLst/>
          </a:prstGeom>
        </p:spPr>
        <p:txBody>
          <a:bodyPr wrap="square">
            <a:spAutoFit/>
          </a:bodyPr>
          <a:lstStyle/>
          <a:p>
            <a:pPr marL="0" marR="0">
              <a:spcBef>
                <a:spcPts val="0"/>
              </a:spcBef>
              <a:spcAft>
                <a:spcPts val="600"/>
              </a:spcAft>
            </a:pPr>
            <a:r>
              <a:rPr lang="en-CA" sz="1400" b="1" dirty="0">
                <a:effectLst/>
                <a:latin typeface="PF Bague Sans Pro Light" panose="02000503000000020003" pitchFamily="50" charset="0"/>
                <a:ea typeface="Calibri" panose="020F0502020204030204" pitchFamily="34" charset="0"/>
                <a:cs typeface="Times New Roman" panose="02020603050405020304" pitchFamily="18" charset="0"/>
              </a:rPr>
              <a:t>GINA </a:t>
            </a:r>
            <a:r>
              <a:rPr lang="en-CA" sz="1400" b="1" dirty="0" err="1">
                <a:effectLst/>
                <a:latin typeface="PF Bague Sans Pro Light" panose="02000503000000020003" pitchFamily="50" charset="0"/>
                <a:ea typeface="Calibri" panose="020F0502020204030204" pitchFamily="34" charset="0"/>
                <a:cs typeface="Times New Roman" panose="02020603050405020304" pitchFamily="18" charset="0"/>
              </a:rPr>
              <a:t>ONAYIGA</a:t>
            </a:r>
            <a:r>
              <a:rPr lang="en-CA" sz="1400" dirty="0">
                <a:effectLst/>
                <a:latin typeface="PF Bague Sans Pro Light" panose="02000503000000020003" pitchFamily="50" charset="0"/>
                <a:ea typeface="Calibri" panose="020F0502020204030204" pitchFamily="34" charset="0"/>
                <a:cs typeface="Times New Roman" panose="02020603050405020304" pitchFamily="18" charset="0"/>
              </a:rPr>
              <a:t>, LCSW is an Afro Flow Yoga® certified teacher and took Afro Flow Yoga® classes, then enrolled in Teacher Training. Following her commitment to yoga and rhythm, Gina recognized the benefits of yoga immediately after being introduced to it in 2010 as a means of coping with a demanding foster care job.</a:t>
            </a:r>
          </a:p>
          <a:p>
            <a:pPr marL="0" marR="0">
              <a:spcBef>
                <a:spcPts val="0"/>
              </a:spcBef>
              <a:spcAft>
                <a:spcPts val="600"/>
              </a:spcAft>
            </a:pPr>
            <a:r>
              <a:rPr lang="en-CA" sz="1400" dirty="0">
                <a:effectLst/>
                <a:latin typeface="PF Bague Sans Pro Light" panose="02000503000000020003" pitchFamily="50" charset="0"/>
                <a:ea typeface="Calibri" panose="020F0502020204030204" pitchFamily="34" charset="0"/>
                <a:cs typeface="Times New Roman" panose="02020603050405020304" pitchFamily="18" charset="0"/>
              </a:rPr>
              <a:t>She is a daughter of Haitian-born parents who filled her ears with music of the diaspora from birth, so she developed an early appreciation for rhythm and body movement by connecting to her roots. </a:t>
            </a:r>
          </a:p>
          <a:p>
            <a:pPr marL="0" marR="0">
              <a:spcBef>
                <a:spcPts val="0"/>
              </a:spcBef>
              <a:spcAft>
                <a:spcPts val="600"/>
              </a:spcAft>
            </a:pPr>
            <a:r>
              <a:rPr lang="en-CA" sz="1400" dirty="0">
                <a:effectLst/>
                <a:latin typeface="PF Bague Sans Pro Light" panose="02000503000000020003" pitchFamily="50" charset="0"/>
                <a:ea typeface="Calibri" panose="020F0502020204030204" pitchFamily="34" charset="0"/>
                <a:cs typeface="Times New Roman" panose="02020603050405020304" pitchFamily="18" charset="0"/>
              </a:rPr>
              <a:t>Gina obtained both a Bachelor’s and a Master’s degree in Social Work from Mercy College and Fordham University, respectively. With experience ranging from child welfare, behavioral health, transitional housing, and early education, Gina is committed to serving communities that do not have easy access to yoga. </a:t>
            </a:r>
            <a:endParaRPr lang="en-CA" sz="1400" dirty="0">
              <a:latin typeface="PF Bague Sans Pro Light" panose="02000503000000020003" pitchFamily="50" charset="0"/>
              <a:cs typeface="Times New Roman" panose="02020603050405020304" pitchFamily="18" charset="0"/>
            </a:endParaRPr>
          </a:p>
        </p:txBody>
      </p:sp>
      <p:pic>
        <p:nvPicPr>
          <p:cNvPr id="13" name="Picture 12">
            <a:extLst>
              <a:ext uri="{FF2B5EF4-FFF2-40B4-BE49-F238E27FC236}">
                <a16:creationId xmlns:a16="http://schemas.microsoft.com/office/drawing/2014/main" id="{5BCA7544-6DD4-2AEC-7B0A-CED0412031F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09575" y="5181353"/>
            <a:ext cx="1515231" cy="1698279"/>
          </a:xfrm>
          <a:prstGeom prst="rect">
            <a:avLst/>
          </a:prstGeom>
          <a:ln w="28575">
            <a:solidFill>
              <a:srgbClr val="790B4C"/>
            </a:solidFill>
          </a:ln>
        </p:spPr>
      </p:pic>
      <p:sp>
        <p:nvSpPr>
          <p:cNvPr id="16" name="Rectangle 15">
            <a:extLst>
              <a:ext uri="{FF2B5EF4-FFF2-40B4-BE49-F238E27FC236}">
                <a16:creationId xmlns:a16="http://schemas.microsoft.com/office/drawing/2014/main" id="{9EFB9177-3FF5-25D0-2779-A77C068E757B}"/>
              </a:ext>
            </a:extLst>
          </p:cNvPr>
          <p:cNvSpPr/>
          <p:nvPr/>
        </p:nvSpPr>
        <p:spPr>
          <a:xfrm>
            <a:off x="1849553" y="5029200"/>
            <a:ext cx="5803556" cy="3939540"/>
          </a:xfrm>
          <a:prstGeom prst="rect">
            <a:avLst/>
          </a:prstGeom>
        </p:spPr>
        <p:txBody>
          <a:bodyPr wrap="square">
            <a:spAutoFit/>
          </a:bodyPr>
          <a:lstStyle/>
          <a:p>
            <a:pPr marL="0" marR="0">
              <a:spcBef>
                <a:spcPts val="0"/>
              </a:spcBef>
              <a:spcAft>
                <a:spcPts val="600"/>
              </a:spcAft>
            </a:pPr>
            <a:r>
              <a:rPr lang="en-CA" sz="1500" b="1" dirty="0">
                <a:effectLst/>
                <a:latin typeface="PF Bague Sans Pro Light" panose="02000503000000020003" pitchFamily="50" charset="0"/>
                <a:ea typeface="Calibri" panose="020F0502020204030204" pitchFamily="34" charset="0"/>
                <a:cs typeface="Times New Roman" panose="02020603050405020304" pitchFamily="18" charset="0"/>
              </a:rPr>
              <a:t>SHEONA LITTLE </a:t>
            </a:r>
            <a:r>
              <a:rPr lang="en-CA" sz="1500" dirty="0">
                <a:effectLst/>
                <a:latin typeface="PF Bague Sans Pro Light" panose="02000503000000020003" pitchFamily="50" charset="0"/>
                <a:ea typeface="Calibri" panose="020F0502020204030204" pitchFamily="34" charset="0"/>
                <a:cs typeface="Times New Roman" panose="02020603050405020304" pitchFamily="18" charset="0"/>
              </a:rPr>
              <a:t>a certified Afro Flow Yoga Instructor and a 200hr </a:t>
            </a:r>
            <a:r>
              <a:rPr lang="en-CA" sz="1500" dirty="0" err="1">
                <a:effectLst/>
                <a:latin typeface="PF Bague Sans Pro Light" panose="02000503000000020003" pitchFamily="50" charset="0"/>
                <a:ea typeface="Calibri" panose="020F0502020204030204" pitchFamily="34" charset="0"/>
                <a:cs typeface="Times New Roman" panose="02020603050405020304" pitchFamily="18" charset="0"/>
              </a:rPr>
              <a:t>LYT</a:t>
            </a:r>
            <a:r>
              <a:rPr lang="en-CA" sz="1500" dirty="0">
                <a:effectLst/>
                <a:latin typeface="PF Bague Sans Pro Light" panose="02000503000000020003" pitchFamily="50" charset="0"/>
                <a:ea typeface="Calibri" panose="020F0502020204030204" pitchFamily="34" charset="0"/>
                <a:cs typeface="Times New Roman" panose="02020603050405020304" pitchFamily="18" charset="0"/>
              </a:rPr>
              <a:t>.  She was introduced to Afro Flow Yoga® through a friend of hers who encouraged her to do the training.  As soon as she connected with Leslie Salmon Jones and learned more about the Afro Flow Yoga® program, she was immediately hooked! </a:t>
            </a:r>
          </a:p>
          <a:p>
            <a:pPr marL="0" marR="0">
              <a:spcBef>
                <a:spcPts val="0"/>
              </a:spcBef>
              <a:spcAft>
                <a:spcPts val="600"/>
              </a:spcAft>
            </a:pPr>
            <a:r>
              <a:rPr lang="en-CA" sz="1500" dirty="0">
                <a:effectLst/>
                <a:latin typeface="PF Bague Sans Pro Light" panose="02000503000000020003" pitchFamily="50" charset="0"/>
                <a:ea typeface="Calibri" panose="020F0502020204030204" pitchFamily="34" charset="0"/>
                <a:cs typeface="Times New Roman" panose="02020603050405020304" pitchFamily="18" charset="0"/>
              </a:rPr>
              <a:t>Sheona has a Master’s degree in education with over 15 years of experience in urban education, mentoring, the arts, and youth advocate programing. She is a native of Harrisburg, Pennsylvania and began her love of dance and community service as a child, while performing with the Harrisburg Dance Conservatory where she knew she wanted to uplift and inspire people, especially people of color.  </a:t>
            </a:r>
          </a:p>
          <a:p>
            <a:pPr marL="0" marR="0">
              <a:spcBef>
                <a:spcPts val="0"/>
              </a:spcBef>
              <a:spcAft>
                <a:spcPts val="600"/>
              </a:spcAft>
            </a:pPr>
            <a:r>
              <a:rPr lang="en-CA" sz="1500" dirty="0">
                <a:effectLst/>
                <a:latin typeface="PF Bague Sans Pro Light" panose="02000503000000020003" pitchFamily="50" charset="0"/>
                <a:ea typeface="Calibri" panose="020F0502020204030204" pitchFamily="34" charset="0"/>
                <a:cs typeface="Times New Roman" panose="02020603050405020304" pitchFamily="18" charset="0"/>
              </a:rPr>
              <a:t>Sheona is committed to serving and educating the underserved and disadvantaged communities to promote healing, wellness, and education. She is the founder of Siyanda Esha Wellness, a collaboration of health and wellness experts to help people through quality holistic health and wellness programs.  </a:t>
            </a:r>
            <a:r>
              <a:rPr lang="en-CA" sz="1500" u="sng" dirty="0">
                <a:solidFill>
                  <a:srgbClr val="0563C1"/>
                </a:solidFill>
                <a:effectLst/>
                <a:latin typeface="PF Bague Sans Pro Light" panose="02000503000000020003" pitchFamily="50" charset="0"/>
                <a:ea typeface="Calibri" panose="020F0502020204030204" pitchFamily="34" charset="0"/>
                <a:cs typeface="Times New Roman" panose="02020603050405020304" pitchFamily="18" charset="0"/>
                <a:hlinkClick r:id="rId5"/>
              </a:rPr>
              <a:t>www.siyandawellness.com</a:t>
            </a:r>
            <a:r>
              <a:rPr lang="en-CA" sz="1500" dirty="0">
                <a:effectLst/>
                <a:latin typeface="PF Bague Sans Pro Light" panose="02000503000000020003" pitchFamily="50" charset="0"/>
                <a:ea typeface="Calibri" panose="020F0502020204030204" pitchFamily="34" charset="0"/>
                <a:cs typeface="Times New Roman" panose="02020603050405020304" pitchFamily="18" charset="0"/>
              </a:rPr>
              <a:t> </a:t>
            </a:r>
          </a:p>
        </p:txBody>
      </p:sp>
      <p:sp>
        <p:nvSpPr>
          <p:cNvPr id="18" name="Rectangle 17">
            <a:extLst>
              <a:ext uri="{FF2B5EF4-FFF2-40B4-BE49-F238E27FC236}">
                <a16:creationId xmlns:a16="http://schemas.microsoft.com/office/drawing/2014/main" id="{30319D50-C753-C426-A4DA-9E859431DC9E}"/>
              </a:ext>
            </a:extLst>
          </p:cNvPr>
          <p:cNvSpPr/>
          <p:nvPr/>
        </p:nvSpPr>
        <p:spPr>
          <a:xfrm>
            <a:off x="5457" y="6991311"/>
            <a:ext cx="1994200" cy="384721"/>
          </a:xfrm>
          <a:prstGeom prst="rect">
            <a:avLst/>
          </a:prstGeom>
        </p:spPr>
        <p:txBody>
          <a:bodyPr wrap="none">
            <a:spAutoFit/>
          </a:bodyPr>
          <a:lstStyle/>
          <a:p>
            <a:pPr algn="ctr"/>
            <a:r>
              <a:rPr lang="en-US" sz="1900" b="1" spc="-85" dirty="0">
                <a:solidFill>
                  <a:srgbClr val="790B4C"/>
                </a:solidFill>
                <a:latin typeface="Intro" panose="02000000000000000000" pitchFamily="50" charset="0"/>
                <a:cs typeface="Times New Roman" panose="02020603050405020304" pitchFamily="18" charset="0"/>
              </a:rPr>
              <a:t>PHILADELPHIA</a:t>
            </a:r>
            <a:endParaRPr lang="en-CA" sz="1900" b="1" spc="-85" dirty="0">
              <a:solidFill>
                <a:srgbClr val="790B4C"/>
              </a:solidFill>
              <a:latin typeface="Intro" panose="02000000000000000000" pitchFamily="50" charset="0"/>
              <a:cs typeface="Times New Roman" panose="02020603050405020304" pitchFamily="18" charset="0"/>
            </a:endParaRPr>
          </a:p>
        </p:txBody>
      </p:sp>
    </p:spTree>
    <p:extLst>
      <p:ext uri="{BB962C8B-B14F-4D97-AF65-F5344CB8AC3E}">
        <p14:creationId xmlns:p14="http://schemas.microsoft.com/office/powerpoint/2010/main" val="30336400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50CF5766-7618-4C62-A233-CA6B9E736314}"/>
              </a:ext>
            </a:extLst>
          </p:cNvPr>
          <p:cNvPicPr>
            <a:picLocks noChangeAspect="1"/>
          </p:cNvPicPr>
          <p:nvPr/>
        </p:nvPicPr>
        <p:blipFill>
          <a:blip r:embed="rId2">
            <a:extLst>
              <a:ext uri="{28A0092B-C50C-407E-A947-70E740481C1C}">
                <a14:useLocalDpi xmlns:a14="http://schemas.microsoft.com/office/drawing/2010/main" val="0"/>
              </a:ext>
            </a:extLst>
          </a:blip>
          <a:stretch/>
        </p:blipFill>
        <p:spPr>
          <a:xfrm>
            <a:off x="2886719" y="335530"/>
            <a:ext cx="1957931" cy="949596"/>
          </a:xfrm>
          <a:prstGeom prst="rect">
            <a:avLst/>
          </a:prstGeom>
        </p:spPr>
      </p:pic>
      <p:sp>
        <p:nvSpPr>
          <p:cNvPr id="33" name="Rectangle 32">
            <a:extLst>
              <a:ext uri="{FF2B5EF4-FFF2-40B4-BE49-F238E27FC236}">
                <a16:creationId xmlns:a16="http://schemas.microsoft.com/office/drawing/2014/main" id="{57E5B883-0B51-42D8-A247-4639BD253A52}"/>
              </a:ext>
            </a:extLst>
          </p:cNvPr>
          <p:cNvSpPr/>
          <p:nvPr/>
        </p:nvSpPr>
        <p:spPr>
          <a:xfrm>
            <a:off x="2995302" y="1401951"/>
            <a:ext cx="1734962" cy="461665"/>
          </a:xfrm>
          <a:prstGeom prst="rect">
            <a:avLst/>
          </a:prstGeom>
        </p:spPr>
        <p:txBody>
          <a:bodyPr wrap="none">
            <a:spAutoFit/>
          </a:bodyPr>
          <a:lstStyle/>
          <a:p>
            <a:r>
              <a:rPr lang="en-US" sz="2400" b="1" spc="-85" dirty="0">
                <a:solidFill>
                  <a:srgbClr val="790B4C"/>
                </a:solidFill>
                <a:latin typeface="Intro" panose="02000000000000000000" pitchFamily="50" charset="0"/>
                <a:cs typeface="Times New Roman" panose="02020603050405020304" pitchFamily="18" charset="0"/>
              </a:rPr>
              <a:t>SERVICES</a:t>
            </a:r>
            <a:endParaRPr lang="en-CA" sz="2400" b="1" spc="-85" dirty="0">
              <a:solidFill>
                <a:srgbClr val="790B4C"/>
              </a:solidFill>
              <a:latin typeface="Intro" panose="02000000000000000000" pitchFamily="50" charset="0"/>
              <a:cs typeface="Times New Roman" panose="02020603050405020304" pitchFamily="18" charset="0"/>
            </a:endParaRPr>
          </a:p>
        </p:txBody>
      </p:sp>
      <p:sp>
        <p:nvSpPr>
          <p:cNvPr id="7" name="Rectangle 6">
            <a:extLst>
              <a:ext uri="{FF2B5EF4-FFF2-40B4-BE49-F238E27FC236}">
                <a16:creationId xmlns:a16="http://schemas.microsoft.com/office/drawing/2014/main" id="{5F5FEB11-B2A8-44FB-95EB-CFC1BD1B5882}"/>
              </a:ext>
            </a:extLst>
          </p:cNvPr>
          <p:cNvSpPr/>
          <p:nvPr/>
        </p:nvSpPr>
        <p:spPr>
          <a:xfrm>
            <a:off x="225847" y="2009332"/>
            <a:ext cx="7320706" cy="369332"/>
          </a:xfrm>
          <a:prstGeom prst="rect">
            <a:avLst/>
          </a:prstGeom>
          <a:ln>
            <a:solidFill>
              <a:srgbClr val="790B4C"/>
            </a:solidFill>
          </a:ln>
        </p:spPr>
        <p:txBody>
          <a:bodyPr wrap="square">
            <a:spAutoFit/>
          </a:bodyPr>
          <a:lstStyle/>
          <a:p>
            <a:pPr algn="ctr"/>
            <a:r>
              <a:rPr lang="en-US" b="1" spc="-85" dirty="0">
                <a:solidFill>
                  <a:srgbClr val="790B4C"/>
                </a:solidFill>
                <a:latin typeface="PF Bague Sans Pro Light" panose="02000503000000020003" pitchFamily="50" charset="0"/>
                <a:cs typeface="Times New Roman" panose="02020603050405020304" pitchFamily="18" charset="0"/>
              </a:rPr>
              <a:t>THEMES</a:t>
            </a:r>
            <a:endParaRPr lang="en-CA" b="1" spc="-85" dirty="0">
              <a:solidFill>
                <a:srgbClr val="790B4C"/>
              </a:solidFill>
              <a:latin typeface="PF Bague Sans Pro Light" panose="02000503000000020003" pitchFamily="50" charset="0"/>
              <a:cs typeface="Times New Roman" panose="02020603050405020304" pitchFamily="18" charset="0"/>
            </a:endParaRPr>
          </a:p>
        </p:txBody>
      </p:sp>
      <p:sp>
        <p:nvSpPr>
          <p:cNvPr id="5" name="TextBox 4">
            <a:extLst>
              <a:ext uri="{FF2B5EF4-FFF2-40B4-BE49-F238E27FC236}">
                <a16:creationId xmlns:a16="http://schemas.microsoft.com/office/drawing/2014/main" id="{EC1829DD-581C-4C4C-AAD0-D485AD13D44E}"/>
              </a:ext>
            </a:extLst>
          </p:cNvPr>
          <p:cNvSpPr txBox="1"/>
          <p:nvPr/>
        </p:nvSpPr>
        <p:spPr>
          <a:xfrm>
            <a:off x="188156" y="2571375"/>
            <a:ext cx="2334684" cy="954107"/>
          </a:xfrm>
          <a:prstGeom prst="rect">
            <a:avLst/>
          </a:prstGeom>
          <a:noFill/>
        </p:spPr>
        <p:txBody>
          <a:bodyPr wrap="square" rtlCol="0">
            <a:spAutoFit/>
          </a:bodyPr>
          <a:lstStyle/>
          <a:p>
            <a:pPr marL="285750" indent="-285750">
              <a:buFont typeface="Arial" panose="020B0604020202020204" pitchFamily="34" charset="0"/>
              <a:buChar char="•"/>
            </a:pPr>
            <a:r>
              <a:rPr lang="en-CA" sz="1400" dirty="0">
                <a:latin typeface="PF Bague Sans Pro Light" panose="02000503000000020003" pitchFamily="50" charset="0"/>
              </a:rPr>
              <a:t>TEAM BUILDING</a:t>
            </a:r>
          </a:p>
          <a:p>
            <a:pPr marL="285750" indent="-285750">
              <a:buFont typeface="Arial" panose="020B0604020202020204" pitchFamily="34" charset="0"/>
              <a:buChar char="•"/>
            </a:pPr>
            <a:r>
              <a:rPr lang="en-CA" sz="1400" dirty="0">
                <a:latin typeface="PF Bague Sans Pro Light" panose="02000503000000020003" pitchFamily="50" charset="0"/>
              </a:rPr>
              <a:t>EQUITY, DIVERSITY &amp; INCLUSION</a:t>
            </a:r>
          </a:p>
          <a:p>
            <a:pPr marL="285750" indent="-285750">
              <a:buFont typeface="Arial" panose="020B0604020202020204" pitchFamily="34" charset="0"/>
              <a:buChar char="•"/>
            </a:pPr>
            <a:r>
              <a:rPr lang="en-CA" sz="1400" dirty="0">
                <a:latin typeface="PF Bague Sans Pro Light" panose="02000503000000020003" pitchFamily="50" charset="0"/>
              </a:rPr>
              <a:t>ANTI-RACISM</a:t>
            </a:r>
          </a:p>
        </p:txBody>
      </p:sp>
      <p:sp>
        <p:nvSpPr>
          <p:cNvPr id="9" name="TextBox 8">
            <a:extLst>
              <a:ext uri="{FF2B5EF4-FFF2-40B4-BE49-F238E27FC236}">
                <a16:creationId xmlns:a16="http://schemas.microsoft.com/office/drawing/2014/main" id="{1E7C3E48-0E02-4D9C-AEBE-A17365EA567F}"/>
              </a:ext>
            </a:extLst>
          </p:cNvPr>
          <p:cNvSpPr txBox="1"/>
          <p:nvPr/>
        </p:nvSpPr>
        <p:spPr>
          <a:xfrm>
            <a:off x="2839883" y="2571375"/>
            <a:ext cx="2443284" cy="954107"/>
          </a:xfrm>
          <a:prstGeom prst="rect">
            <a:avLst/>
          </a:prstGeom>
          <a:noFill/>
        </p:spPr>
        <p:txBody>
          <a:bodyPr wrap="square" rtlCol="0">
            <a:spAutoFit/>
          </a:bodyPr>
          <a:lstStyle/>
          <a:p>
            <a:pPr marL="285750" indent="-285750">
              <a:buFont typeface="Arial" panose="020B0604020202020204" pitchFamily="34" charset="0"/>
              <a:buChar char="•"/>
            </a:pPr>
            <a:r>
              <a:rPr lang="en-CA" sz="1400" dirty="0">
                <a:latin typeface="PF Bague Sans Pro Light" panose="02000503000000020003" pitchFamily="50" charset="0"/>
              </a:rPr>
              <a:t>YOUTH PROGRAMS</a:t>
            </a:r>
          </a:p>
          <a:p>
            <a:pPr marL="285750" indent="-285750">
              <a:buFont typeface="Arial" panose="020B0604020202020204" pitchFamily="34" charset="0"/>
              <a:buChar char="•"/>
            </a:pPr>
            <a:r>
              <a:rPr lang="en-CA" sz="1400" dirty="0">
                <a:latin typeface="PF Bague Sans Pro Light" panose="02000503000000020003" pitchFamily="50" charset="0"/>
              </a:rPr>
              <a:t>COMMUNITY BUILDING</a:t>
            </a:r>
          </a:p>
          <a:p>
            <a:pPr marL="285750" indent="-285750">
              <a:buFont typeface="Arial" panose="020B0604020202020204" pitchFamily="34" charset="0"/>
              <a:buChar char="•"/>
            </a:pPr>
            <a:r>
              <a:rPr lang="en-CA" sz="1400" dirty="0">
                <a:latin typeface="PF Bague Sans Pro Light" panose="02000503000000020003" pitchFamily="50" charset="0"/>
              </a:rPr>
              <a:t>STRESS MANAGEMENT</a:t>
            </a:r>
          </a:p>
          <a:p>
            <a:pPr marL="285750" indent="-285750">
              <a:buFont typeface="Arial" panose="020B0604020202020204" pitchFamily="34" charset="0"/>
              <a:buChar char="•"/>
            </a:pPr>
            <a:r>
              <a:rPr lang="en-CA" sz="1400" dirty="0">
                <a:latin typeface="PF Bague Sans Pro Light" panose="02000503000000020003" pitchFamily="50" charset="0"/>
              </a:rPr>
              <a:t>HEALTH AND WELLNESS</a:t>
            </a:r>
          </a:p>
        </p:txBody>
      </p:sp>
      <p:sp>
        <p:nvSpPr>
          <p:cNvPr id="10" name="TextBox 9">
            <a:extLst>
              <a:ext uri="{FF2B5EF4-FFF2-40B4-BE49-F238E27FC236}">
                <a16:creationId xmlns:a16="http://schemas.microsoft.com/office/drawing/2014/main" id="{38E38816-B0FB-4036-A9E1-91ADA265BE4A}"/>
              </a:ext>
            </a:extLst>
          </p:cNvPr>
          <p:cNvSpPr txBox="1"/>
          <p:nvPr/>
        </p:nvSpPr>
        <p:spPr>
          <a:xfrm>
            <a:off x="5600210" y="2571375"/>
            <a:ext cx="1912914" cy="738664"/>
          </a:xfrm>
          <a:prstGeom prst="rect">
            <a:avLst/>
          </a:prstGeom>
          <a:noFill/>
        </p:spPr>
        <p:txBody>
          <a:bodyPr wrap="square" rtlCol="0">
            <a:spAutoFit/>
          </a:bodyPr>
          <a:lstStyle/>
          <a:p>
            <a:pPr marL="285750" indent="-285750">
              <a:buFont typeface="Arial" panose="020B0604020202020204" pitchFamily="34" charset="0"/>
              <a:buChar char="•"/>
            </a:pPr>
            <a:r>
              <a:rPr lang="en-CA" sz="1400" dirty="0">
                <a:latin typeface="PF Bague Sans Pro Light" panose="02000503000000020003" pitchFamily="50" charset="0"/>
              </a:rPr>
              <a:t>BLACK HISTORY</a:t>
            </a:r>
          </a:p>
          <a:p>
            <a:pPr marL="285750" indent="-285750">
              <a:buFont typeface="Arial" panose="020B0604020202020204" pitchFamily="34" charset="0"/>
              <a:buChar char="•"/>
            </a:pPr>
            <a:r>
              <a:rPr lang="en-CA" sz="1400" dirty="0">
                <a:latin typeface="PF Bague Sans Pro Light" panose="02000503000000020003" pitchFamily="50" charset="0"/>
              </a:rPr>
              <a:t>LEADERSHIP</a:t>
            </a:r>
          </a:p>
          <a:p>
            <a:pPr marL="285750" indent="-285750">
              <a:buFont typeface="Arial" panose="020B0604020202020204" pitchFamily="34" charset="0"/>
              <a:buChar char="•"/>
            </a:pPr>
            <a:r>
              <a:rPr lang="en-CA" sz="1400" dirty="0">
                <a:latin typeface="PF Bague Sans Pro Light" panose="02000503000000020003" pitchFamily="50" charset="0"/>
              </a:rPr>
              <a:t>SOCIAL ACTIVISM</a:t>
            </a:r>
          </a:p>
        </p:txBody>
      </p:sp>
      <p:pic>
        <p:nvPicPr>
          <p:cNvPr id="6" name="Picture 5">
            <a:extLst>
              <a:ext uri="{FF2B5EF4-FFF2-40B4-BE49-F238E27FC236}">
                <a16:creationId xmlns:a16="http://schemas.microsoft.com/office/drawing/2014/main" id="{15FE6C04-3E3F-4BD7-AB22-C4D873B46805}"/>
              </a:ext>
            </a:extLst>
          </p:cNvPr>
          <p:cNvPicPr>
            <a:picLocks noChangeAspect="1"/>
          </p:cNvPicPr>
          <p:nvPr/>
        </p:nvPicPr>
        <p:blipFill rotWithShape="1">
          <a:blip r:embed="rId3"/>
          <a:srcRect t="5093" b="7658"/>
          <a:stretch/>
        </p:blipFill>
        <p:spPr>
          <a:xfrm>
            <a:off x="2682383" y="3805303"/>
            <a:ext cx="2360799" cy="3096119"/>
          </a:xfrm>
          <a:prstGeom prst="rect">
            <a:avLst/>
          </a:prstGeom>
          <a:ln>
            <a:solidFill>
              <a:srgbClr val="790B4C"/>
            </a:solidFill>
          </a:ln>
        </p:spPr>
      </p:pic>
      <p:sp>
        <p:nvSpPr>
          <p:cNvPr id="12" name="Rectangle 11">
            <a:extLst>
              <a:ext uri="{FF2B5EF4-FFF2-40B4-BE49-F238E27FC236}">
                <a16:creationId xmlns:a16="http://schemas.microsoft.com/office/drawing/2014/main" id="{A9D68A33-3C9A-497F-B162-1E9955191887}"/>
              </a:ext>
            </a:extLst>
          </p:cNvPr>
          <p:cNvSpPr/>
          <p:nvPr/>
        </p:nvSpPr>
        <p:spPr>
          <a:xfrm>
            <a:off x="259276" y="3841832"/>
            <a:ext cx="1729642" cy="369332"/>
          </a:xfrm>
          <a:prstGeom prst="rect">
            <a:avLst/>
          </a:prstGeom>
          <a:ln>
            <a:solidFill>
              <a:srgbClr val="790B4C"/>
            </a:solidFill>
          </a:ln>
        </p:spPr>
        <p:txBody>
          <a:bodyPr wrap="square">
            <a:spAutoFit/>
          </a:bodyPr>
          <a:lstStyle/>
          <a:p>
            <a:pPr algn="ctr"/>
            <a:r>
              <a:rPr lang="en-US" b="1" spc="-85" dirty="0">
                <a:solidFill>
                  <a:srgbClr val="790B4C"/>
                </a:solidFill>
                <a:latin typeface="PF Bague Sans Pro Light" panose="02000503000000020003" pitchFamily="50" charset="0"/>
                <a:cs typeface="Times New Roman" panose="02020603050405020304" pitchFamily="18" charset="0"/>
              </a:rPr>
              <a:t>WHAT WE DO</a:t>
            </a:r>
            <a:endParaRPr lang="en-CA" b="1" spc="-85" dirty="0">
              <a:solidFill>
                <a:srgbClr val="790B4C"/>
              </a:solidFill>
              <a:latin typeface="PF Bague Sans Pro Light" panose="02000503000000020003" pitchFamily="50" charset="0"/>
              <a:cs typeface="Times New Roman" panose="02020603050405020304" pitchFamily="18" charset="0"/>
            </a:endParaRPr>
          </a:p>
        </p:txBody>
      </p:sp>
      <p:sp>
        <p:nvSpPr>
          <p:cNvPr id="8" name="Rectangle 7">
            <a:extLst>
              <a:ext uri="{FF2B5EF4-FFF2-40B4-BE49-F238E27FC236}">
                <a16:creationId xmlns:a16="http://schemas.microsoft.com/office/drawing/2014/main" id="{0573176A-C905-4042-B93F-597363F40A2B}"/>
              </a:ext>
            </a:extLst>
          </p:cNvPr>
          <p:cNvSpPr/>
          <p:nvPr/>
        </p:nvSpPr>
        <p:spPr>
          <a:xfrm>
            <a:off x="187242" y="4406969"/>
            <a:ext cx="2580607" cy="1600438"/>
          </a:xfrm>
          <a:prstGeom prst="rect">
            <a:avLst/>
          </a:prstGeom>
        </p:spPr>
        <p:txBody>
          <a:bodyPr wrap="square">
            <a:spAutoFit/>
          </a:bodyPr>
          <a:lstStyle/>
          <a:p>
            <a:pPr marL="285750" indent="-285750">
              <a:buFont typeface="Arial" panose="020B0604020202020204" pitchFamily="34" charset="0"/>
              <a:buChar char="•"/>
            </a:pPr>
            <a:r>
              <a:rPr lang="en-CA" sz="1400" dirty="0">
                <a:latin typeface="PF Bague Sans Pro Light" panose="02000503000000020003" pitchFamily="50" charset="0"/>
              </a:rPr>
              <a:t>VIRTUAL AND IN-PERSON CLASSES &amp; WORKSHOPS</a:t>
            </a:r>
          </a:p>
          <a:p>
            <a:pPr marL="285750" indent="-285750">
              <a:buFont typeface="Arial" panose="020B0604020202020204" pitchFamily="34" charset="0"/>
              <a:buChar char="•"/>
            </a:pPr>
            <a:r>
              <a:rPr lang="en-CA" sz="1400" dirty="0">
                <a:latin typeface="PF Bague Sans Pro Light" panose="02000503000000020003" pitchFamily="50" charset="0"/>
              </a:rPr>
              <a:t>RETREATS</a:t>
            </a:r>
          </a:p>
          <a:p>
            <a:pPr marL="285750" indent="-285750">
              <a:buFont typeface="Arial" panose="020B0604020202020204" pitchFamily="34" charset="0"/>
              <a:buChar char="•"/>
            </a:pPr>
            <a:r>
              <a:rPr lang="en-CA" sz="1400" dirty="0">
                <a:latin typeface="PF Bague Sans Pro Light" panose="02000503000000020003" pitchFamily="50" charset="0"/>
              </a:rPr>
              <a:t>SPECIAL EVENTS</a:t>
            </a:r>
          </a:p>
          <a:p>
            <a:pPr marL="285750" indent="-285750">
              <a:buFont typeface="Arial" panose="020B0604020202020204" pitchFamily="34" charset="0"/>
              <a:buChar char="•"/>
            </a:pPr>
            <a:r>
              <a:rPr lang="en-CA" sz="1400" dirty="0">
                <a:latin typeface="PF Bague Sans Pro Light" panose="02000503000000020003" pitchFamily="50" charset="0"/>
              </a:rPr>
              <a:t>TEACHER TRAINING</a:t>
            </a:r>
          </a:p>
          <a:p>
            <a:pPr marL="285750" indent="-285750">
              <a:buFont typeface="Arial" panose="020B0604020202020204" pitchFamily="34" charset="0"/>
              <a:buChar char="•"/>
            </a:pPr>
            <a:r>
              <a:rPr lang="en-CA" sz="1400" dirty="0">
                <a:latin typeface="PF Bague Sans Pro Light" panose="02000503000000020003" pitchFamily="50" charset="0"/>
              </a:rPr>
              <a:t>SPEAKING ENGAGEMENTS</a:t>
            </a:r>
          </a:p>
          <a:p>
            <a:pPr marL="285750" indent="-285750">
              <a:buFont typeface="Arial" panose="020B0604020202020204" pitchFamily="34" charset="0"/>
              <a:buChar char="•"/>
            </a:pPr>
            <a:r>
              <a:rPr lang="en-CA" sz="1400" dirty="0">
                <a:latin typeface="PF Bague Sans Pro Light" panose="02000503000000020003" pitchFamily="50" charset="0"/>
              </a:rPr>
              <a:t>CONFERENCES</a:t>
            </a:r>
          </a:p>
        </p:txBody>
      </p:sp>
      <p:sp>
        <p:nvSpPr>
          <p:cNvPr id="14" name="Rectangle 13">
            <a:extLst>
              <a:ext uri="{FF2B5EF4-FFF2-40B4-BE49-F238E27FC236}">
                <a16:creationId xmlns:a16="http://schemas.microsoft.com/office/drawing/2014/main" id="{76727988-B548-4F3F-B954-8CBE6488F9C1}"/>
              </a:ext>
            </a:extLst>
          </p:cNvPr>
          <p:cNvSpPr/>
          <p:nvPr/>
        </p:nvSpPr>
        <p:spPr>
          <a:xfrm>
            <a:off x="5285770" y="3805303"/>
            <a:ext cx="2360799" cy="369332"/>
          </a:xfrm>
          <a:prstGeom prst="rect">
            <a:avLst/>
          </a:prstGeom>
          <a:ln>
            <a:solidFill>
              <a:srgbClr val="790B4C"/>
            </a:solidFill>
          </a:ln>
        </p:spPr>
        <p:txBody>
          <a:bodyPr wrap="square">
            <a:spAutoFit/>
          </a:bodyPr>
          <a:lstStyle/>
          <a:p>
            <a:pPr algn="ctr"/>
            <a:r>
              <a:rPr lang="en-US" b="1" spc="-85" dirty="0">
                <a:solidFill>
                  <a:srgbClr val="790B4C"/>
                </a:solidFill>
                <a:latin typeface="PF Bague Sans Pro Light" panose="02000503000000020003" pitchFamily="50" charset="0"/>
                <a:cs typeface="Times New Roman" panose="02020603050405020304" pitchFamily="18" charset="0"/>
              </a:rPr>
              <a:t>WHO WE WORK WITH</a:t>
            </a:r>
            <a:endParaRPr lang="en-CA" b="1" spc="-85" dirty="0">
              <a:solidFill>
                <a:srgbClr val="790B4C"/>
              </a:solidFill>
              <a:latin typeface="PF Bague Sans Pro Light" panose="02000503000000020003" pitchFamily="50" charset="0"/>
              <a:cs typeface="Times New Roman" panose="02020603050405020304" pitchFamily="18" charset="0"/>
            </a:endParaRPr>
          </a:p>
        </p:txBody>
      </p:sp>
      <p:sp>
        <p:nvSpPr>
          <p:cNvPr id="15" name="Rectangle 14">
            <a:extLst>
              <a:ext uri="{FF2B5EF4-FFF2-40B4-BE49-F238E27FC236}">
                <a16:creationId xmlns:a16="http://schemas.microsoft.com/office/drawing/2014/main" id="{BBFD141F-C9CB-42EE-874E-1F753BE15C24}"/>
              </a:ext>
            </a:extLst>
          </p:cNvPr>
          <p:cNvSpPr/>
          <p:nvPr/>
        </p:nvSpPr>
        <p:spPr>
          <a:xfrm>
            <a:off x="5182694" y="4406969"/>
            <a:ext cx="3027855" cy="2031325"/>
          </a:xfrm>
          <a:prstGeom prst="rect">
            <a:avLst/>
          </a:prstGeom>
        </p:spPr>
        <p:txBody>
          <a:bodyPr wrap="square">
            <a:spAutoFit/>
          </a:bodyPr>
          <a:lstStyle/>
          <a:p>
            <a:pPr marL="285750" indent="-285750">
              <a:buFont typeface="Arial" panose="020B0604020202020204" pitchFamily="34" charset="0"/>
              <a:buChar char="•"/>
            </a:pPr>
            <a:r>
              <a:rPr lang="en-CA" sz="1400" dirty="0">
                <a:latin typeface="PF Bague Sans Pro Light" panose="02000503000000020003" pitchFamily="50" charset="0"/>
              </a:rPr>
              <a:t>PUBLIC</a:t>
            </a:r>
          </a:p>
          <a:p>
            <a:pPr marL="285750" indent="-285750">
              <a:buFont typeface="Arial" panose="020B0604020202020204" pitchFamily="34" charset="0"/>
              <a:buChar char="•"/>
            </a:pPr>
            <a:r>
              <a:rPr lang="en-CA" sz="1400" dirty="0">
                <a:latin typeface="PF Bague Sans Pro Light" panose="02000503000000020003" pitchFamily="50" charset="0"/>
              </a:rPr>
              <a:t>PRIVATE</a:t>
            </a:r>
          </a:p>
          <a:p>
            <a:pPr marL="285750" indent="-285750">
              <a:buFont typeface="Arial" panose="020B0604020202020204" pitchFamily="34" charset="0"/>
              <a:buChar char="•"/>
            </a:pPr>
            <a:r>
              <a:rPr lang="en-CA" sz="1400" dirty="0">
                <a:latin typeface="PF Bague Sans Pro Light" panose="02000503000000020003" pitchFamily="50" charset="0"/>
              </a:rPr>
              <a:t>CORPORATE</a:t>
            </a:r>
          </a:p>
          <a:p>
            <a:pPr marL="285750" indent="-285750">
              <a:buFont typeface="Arial" panose="020B0604020202020204" pitchFamily="34" charset="0"/>
              <a:buChar char="•"/>
            </a:pPr>
            <a:r>
              <a:rPr lang="en-CA" sz="1400" dirty="0">
                <a:latin typeface="PF Bague Sans Pro Light" panose="02000503000000020003" pitchFamily="50" charset="0"/>
              </a:rPr>
              <a:t>SCHOOLS &amp; UNIVERSITIES</a:t>
            </a:r>
          </a:p>
          <a:p>
            <a:pPr marL="285750" indent="-285750">
              <a:buFont typeface="Arial" panose="020B0604020202020204" pitchFamily="34" charset="0"/>
              <a:buChar char="•"/>
            </a:pPr>
            <a:r>
              <a:rPr lang="en-CA" sz="1400" dirty="0">
                <a:latin typeface="PF Bague Sans Pro Light" panose="02000503000000020003" pitchFamily="50" charset="0"/>
              </a:rPr>
              <a:t>NON-PROFIT</a:t>
            </a:r>
          </a:p>
          <a:p>
            <a:pPr marL="285750" indent="-285750">
              <a:buFont typeface="Arial" panose="020B0604020202020204" pitchFamily="34" charset="0"/>
              <a:buChar char="•"/>
            </a:pPr>
            <a:r>
              <a:rPr lang="en-CA" sz="1400" dirty="0">
                <a:latin typeface="PF Bague Sans Pro Light" panose="02000503000000020003" pitchFamily="50" charset="0"/>
              </a:rPr>
              <a:t>FAMILIES</a:t>
            </a:r>
          </a:p>
          <a:p>
            <a:pPr marL="285750" indent="-285750">
              <a:buFont typeface="Arial" panose="020B0604020202020204" pitchFamily="34" charset="0"/>
              <a:buChar char="•"/>
            </a:pPr>
            <a:r>
              <a:rPr lang="en-CA" sz="1400" dirty="0">
                <a:latin typeface="PF Bague Sans Pro Light" panose="02000503000000020003" pitchFamily="50" charset="0"/>
              </a:rPr>
              <a:t>YOUTH</a:t>
            </a:r>
          </a:p>
          <a:p>
            <a:pPr marL="285750" indent="-285750">
              <a:buFont typeface="Arial" panose="020B0604020202020204" pitchFamily="34" charset="0"/>
              <a:buChar char="•"/>
            </a:pPr>
            <a:r>
              <a:rPr lang="en-CA" sz="1400" dirty="0">
                <a:latin typeface="PF Bague Sans Pro Light" panose="02000503000000020003" pitchFamily="50" charset="0"/>
              </a:rPr>
              <a:t>SPECIAL POPULATIONS</a:t>
            </a:r>
          </a:p>
          <a:p>
            <a:pPr marL="285750" indent="-285750">
              <a:buFont typeface="Arial" panose="020B0604020202020204" pitchFamily="34" charset="0"/>
              <a:buChar char="•"/>
            </a:pPr>
            <a:r>
              <a:rPr lang="en-CA" sz="1400" dirty="0">
                <a:latin typeface="PF Bague Sans Pro Light" panose="02000503000000020003" pitchFamily="50" charset="0"/>
              </a:rPr>
              <a:t>HEALTH PROFESSIONALS</a:t>
            </a:r>
          </a:p>
        </p:txBody>
      </p:sp>
      <p:sp>
        <p:nvSpPr>
          <p:cNvPr id="17" name="Rectangle 16">
            <a:extLst>
              <a:ext uri="{FF2B5EF4-FFF2-40B4-BE49-F238E27FC236}">
                <a16:creationId xmlns:a16="http://schemas.microsoft.com/office/drawing/2014/main" id="{1EEC77DE-478A-46CD-907F-64641F07394E}"/>
              </a:ext>
            </a:extLst>
          </p:cNvPr>
          <p:cNvSpPr/>
          <p:nvPr/>
        </p:nvSpPr>
        <p:spPr>
          <a:xfrm>
            <a:off x="223992" y="6392829"/>
            <a:ext cx="2215803" cy="369332"/>
          </a:xfrm>
          <a:prstGeom prst="rect">
            <a:avLst/>
          </a:prstGeom>
          <a:ln>
            <a:solidFill>
              <a:srgbClr val="790B4C"/>
            </a:solidFill>
          </a:ln>
        </p:spPr>
        <p:txBody>
          <a:bodyPr wrap="square">
            <a:spAutoFit/>
          </a:bodyPr>
          <a:lstStyle/>
          <a:p>
            <a:pPr algn="ctr"/>
            <a:r>
              <a:rPr lang="en-US" b="1" spc="-85" dirty="0">
                <a:solidFill>
                  <a:srgbClr val="790B4C"/>
                </a:solidFill>
                <a:latin typeface="PF Bague Sans Pro Light" panose="02000503000000020003" pitchFamily="50" charset="0"/>
                <a:cs typeface="Times New Roman" panose="02020603050405020304" pitchFamily="18" charset="0"/>
              </a:rPr>
              <a:t>LENGTH OF CLASSES</a:t>
            </a:r>
            <a:endParaRPr lang="en-CA" b="1" spc="-85" dirty="0">
              <a:solidFill>
                <a:srgbClr val="790B4C"/>
              </a:solidFill>
              <a:latin typeface="PF Bague Sans Pro Light" panose="02000503000000020003" pitchFamily="50" charset="0"/>
              <a:cs typeface="Times New Roman" panose="02020603050405020304" pitchFamily="18" charset="0"/>
            </a:endParaRPr>
          </a:p>
        </p:txBody>
      </p:sp>
      <p:sp>
        <p:nvSpPr>
          <p:cNvPr id="19" name="Rectangle 18">
            <a:extLst>
              <a:ext uri="{FF2B5EF4-FFF2-40B4-BE49-F238E27FC236}">
                <a16:creationId xmlns:a16="http://schemas.microsoft.com/office/drawing/2014/main" id="{86689D1A-29DC-4DBF-96CB-D63A83B9444B}"/>
              </a:ext>
            </a:extLst>
          </p:cNvPr>
          <p:cNvSpPr/>
          <p:nvPr/>
        </p:nvSpPr>
        <p:spPr>
          <a:xfrm>
            <a:off x="223992" y="6972941"/>
            <a:ext cx="2627443" cy="954107"/>
          </a:xfrm>
          <a:prstGeom prst="rect">
            <a:avLst/>
          </a:prstGeom>
        </p:spPr>
        <p:txBody>
          <a:bodyPr wrap="square">
            <a:spAutoFit/>
          </a:bodyPr>
          <a:lstStyle/>
          <a:p>
            <a:pPr marL="285750" indent="-285750">
              <a:buFont typeface="Arial" panose="020B0604020202020204" pitchFamily="34" charset="0"/>
              <a:buChar char="•"/>
            </a:pPr>
            <a:r>
              <a:rPr lang="en-CA" sz="1400" dirty="0">
                <a:latin typeface="PF Bague Sans Pro Light" panose="02000503000000020003" pitchFamily="50" charset="0"/>
              </a:rPr>
              <a:t>60 MINS</a:t>
            </a:r>
          </a:p>
          <a:p>
            <a:pPr marL="285750" indent="-285750">
              <a:buFont typeface="Arial" panose="020B0604020202020204" pitchFamily="34" charset="0"/>
              <a:buChar char="•"/>
            </a:pPr>
            <a:r>
              <a:rPr lang="en-CA" sz="1400" dirty="0">
                <a:latin typeface="PF Bague Sans Pro Light" panose="02000503000000020003" pitchFamily="50" charset="0"/>
              </a:rPr>
              <a:t>90 MINS</a:t>
            </a:r>
          </a:p>
          <a:p>
            <a:pPr marL="285750" indent="-285750">
              <a:buFont typeface="Arial" panose="020B0604020202020204" pitchFamily="34" charset="0"/>
              <a:buChar char="•"/>
            </a:pPr>
            <a:r>
              <a:rPr lang="en-CA" sz="1400" dirty="0">
                <a:latin typeface="PF Bague Sans Pro Light" panose="02000503000000020003" pitchFamily="50" charset="0"/>
              </a:rPr>
              <a:t>CUSTOMIZED UPON REQUEST</a:t>
            </a:r>
          </a:p>
        </p:txBody>
      </p:sp>
      <p:sp>
        <p:nvSpPr>
          <p:cNvPr id="20" name="Rectangle 19">
            <a:hlinkClick r:id="rId4"/>
            <a:extLst>
              <a:ext uri="{FF2B5EF4-FFF2-40B4-BE49-F238E27FC236}">
                <a16:creationId xmlns:a16="http://schemas.microsoft.com/office/drawing/2014/main" id="{EF09C5F9-606B-463B-8826-6E3B3925BADC}"/>
              </a:ext>
            </a:extLst>
          </p:cNvPr>
          <p:cNvSpPr/>
          <p:nvPr/>
        </p:nvSpPr>
        <p:spPr>
          <a:xfrm>
            <a:off x="2839883" y="7514360"/>
            <a:ext cx="2045801" cy="707886"/>
          </a:xfrm>
          <a:prstGeom prst="rect">
            <a:avLst/>
          </a:prstGeom>
          <a:solidFill>
            <a:srgbClr val="F2AF1A"/>
          </a:solidFill>
          <a:ln>
            <a:solidFill>
              <a:srgbClr val="790B4C"/>
            </a:solidFill>
          </a:ln>
        </p:spPr>
        <p:txBody>
          <a:bodyPr wrap="square">
            <a:spAutoFit/>
          </a:bodyPr>
          <a:lstStyle/>
          <a:p>
            <a:pPr algn="ctr"/>
            <a:r>
              <a:rPr lang="en-US" sz="2000" b="1" spc="-85" dirty="0">
                <a:solidFill>
                  <a:srgbClr val="790B4C"/>
                </a:solidFill>
                <a:latin typeface="PF Bague Sans Pro Light" panose="02000503000000020003" pitchFamily="50" charset="0"/>
                <a:cs typeface="Times New Roman" panose="02020603050405020304" pitchFamily="18" charset="0"/>
              </a:rPr>
              <a:t>FOR BOOKINGS</a:t>
            </a:r>
          </a:p>
          <a:p>
            <a:pPr algn="ctr"/>
            <a:r>
              <a:rPr lang="en-US" sz="2000" b="1" spc="-85" dirty="0">
                <a:solidFill>
                  <a:srgbClr val="790B4C"/>
                </a:solidFill>
                <a:latin typeface="PF Bague Sans Pro Light" panose="02000503000000020003" pitchFamily="50" charset="0"/>
                <a:cs typeface="Times New Roman" panose="02020603050405020304" pitchFamily="18" charset="0"/>
              </a:rPr>
              <a:t>CLICK HERE</a:t>
            </a:r>
            <a:endParaRPr lang="en-CA" sz="2000" b="1" spc="-85" dirty="0">
              <a:solidFill>
                <a:srgbClr val="790B4C"/>
              </a:solidFill>
              <a:latin typeface="PF Bague Sans Pro Light" panose="02000503000000020003" pitchFamily="50" charset="0"/>
              <a:cs typeface="Times New Roman" panose="02020603050405020304" pitchFamily="18" charset="0"/>
            </a:endParaRPr>
          </a:p>
        </p:txBody>
      </p:sp>
    </p:spTree>
    <p:extLst>
      <p:ext uri="{BB962C8B-B14F-4D97-AF65-F5344CB8AC3E}">
        <p14:creationId xmlns:p14="http://schemas.microsoft.com/office/powerpoint/2010/main" val="17045368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65FE9DA6-7B9E-4960-BA7A-74AE0DF7DBB2}"/>
              </a:ext>
            </a:extLst>
          </p:cNvPr>
          <p:cNvSpPr/>
          <p:nvPr/>
        </p:nvSpPr>
        <p:spPr>
          <a:xfrm>
            <a:off x="2147529" y="1966322"/>
            <a:ext cx="5332772" cy="2031325"/>
          </a:xfrm>
          <a:prstGeom prst="rect">
            <a:avLst/>
          </a:prstGeom>
        </p:spPr>
        <p:txBody>
          <a:bodyPr wrap="square">
            <a:spAutoFit/>
          </a:bodyPr>
          <a:lstStyle/>
          <a:p>
            <a:r>
              <a:rPr lang="en-CA" sz="1400" i="1" dirty="0">
                <a:latin typeface="PF Bague Sans Pro Light" panose="02000503000000020003" pitchFamily="50" charset="0"/>
              </a:rPr>
              <a:t>“There are so many different voices in yoga, and  I present to you inspiring and transformative teachers with whom I have practiced. Canadian activist Leslie Salmon Jones, co-founder of @ AfroFlowYoga, along with Jeff W. Jones (co-founder, musician and husband) promote yoga, dance and music using a variety of instruments including drums. Their classes are filled with depth, joy, love and dance!” </a:t>
            </a:r>
          </a:p>
          <a:p>
            <a:r>
              <a:rPr lang="en-CA" sz="1400" dirty="0">
                <a:latin typeface="PF Bague Sans Pro Light" panose="02000503000000020003" pitchFamily="50" charset="0"/>
              </a:rPr>
              <a:t>~</a:t>
            </a:r>
            <a:r>
              <a:rPr lang="en-CA" sz="1400" b="1" i="1" dirty="0">
                <a:latin typeface="PF Bague Sans Pro Light" panose="02000503000000020003" pitchFamily="50" charset="0"/>
              </a:rPr>
              <a:t> </a:t>
            </a:r>
            <a:r>
              <a:rPr lang="en-CA" sz="1400" b="1" dirty="0">
                <a:solidFill>
                  <a:srgbClr val="790B4C"/>
                </a:solidFill>
                <a:latin typeface="PF Bague Sans Pro Light" panose="02000503000000020003" pitchFamily="50" charset="0"/>
              </a:rPr>
              <a:t>Sophie Grégoire Trudeau, wife of Prime Minister Justin Trudeau and women and children’s activist</a:t>
            </a:r>
          </a:p>
        </p:txBody>
      </p:sp>
      <p:sp>
        <p:nvSpPr>
          <p:cNvPr id="26" name="Rectangle 25">
            <a:extLst>
              <a:ext uri="{FF2B5EF4-FFF2-40B4-BE49-F238E27FC236}">
                <a16:creationId xmlns:a16="http://schemas.microsoft.com/office/drawing/2014/main" id="{9634E1FE-870A-4DBE-AD4A-CC1271910402}"/>
              </a:ext>
            </a:extLst>
          </p:cNvPr>
          <p:cNvSpPr/>
          <p:nvPr/>
        </p:nvSpPr>
        <p:spPr>
          <a:xfrm>
            <a:off x="2136808" y="7729642"/>
            <a:ext cx="5332772" cy="954107"/>
          </a:xfrm>
          <a:prstGeom prst="rect">
            <a:avLst/>
          </a:prstGeom>
        </p:spPr>
        <p:txBody>
          <a:bodyPr wrap="square">
            <a:spAutoFit/>
          </a:bodyPr>
          <a:lstStyle/>
          <a:p>
            <a:r>
              <a:rPr lang="en-US" sz="1400" i="1" dirty="0">
                <a:latin typeface="PF Bague Sans Pro Light" panose="02000503000000020003" pitchFamily="50" charset="0"/>
              </a:rPr>
              <a:t>“All I can say is that YOU CHANGED MY LIFE!!! I love what AFY does for my body, mind and soul! I miss it, and can’t wait to get back in the groove -Love and Peace ” </a:t>
            </a:r>
          </a:p>
          <a:p>
            <a:r>
              <a:rPr lang="en-US" sz="1400" i="1" dirty="0">
                <a:latin typeface="PF Bague Sans Pro Light" panose="02000503000000020003" pitchFamily="50" charset="0"/>
              </a:rPr>
              <a:t>- </a:t>
            </a:r>
            <a:r>
              <a:rPr lang="en-US" sz="1400" b="1" dirty="0">
                <a:solidFill>
                  <a:srgbClr val="790B4C"/>
                </a:solidFill>
                <a:latin typeface="PF Bague Sans Pro Light" panose="02000503000000020003" pitchFamily="50" charset="0"/>
              </a:rPr>
              <a:t>Omega Retreat participant Hilda, Lowell MA</a:t>
            </a:r>
            <a:endParaRPr lang="en-CA" sz="1400" b="1" dirty="0">
              <a:solidFill>
                <a:srgbClr val="790B4C"/>
              </a:solidFill>
              <a:latin typeface="PF Bague Sans Pro Light" panose="02000503000000020003" pitchFamily="50" charset="0"/>
            </a:endParaRPr>
          </a:p>
        </p:txBody>
      </p:sp>
      <p:sp>
        <p:nvSpPr>
          <p:cNvPr id="27" name="Rectangle 26">
            <a:extLst>
              <a:ext uri="{FF2B5EF4-FFF2-40B4-BE49-F238E27FC236}">
                <a16:creationId xmlns:a16="http://schemas.microsoft.com/office/drawing/2014/main" id="{5CE9971B-A46C-45F0-81AB-DEDC568D2B88}"/>
              </a:ext>
            </a:extLst>
          </p:cNvPr>
          <p:cNvSpPr/>
          <p:nvPr/>
        </p:nvSpPr>
        <p:spPr>
          <a:xfrm>
            <a:off x="2147529" y="5852778"/>
            <a:ext cx="5238323" cy="1384995"/>
          </a:xfrm>
          <a:prstGeom prst="rect">
            <a:avLst/>
          </a:prstGeom>
        </p:spPr>
        <p:txBody>
          <a:bodyPr wrap="square">
            <a:spAutoFit/>
          </a:bodyPr>
          <a:lstStyle/>
          <a:p>
            <a:pPr lvl="0" defTabSz="914400" eaLnBrk="0" fontAlgn="base" hangingPunct="0">
              <a:spcBef>
                <a:spcPct val="0"/>
              </a:spcBef>
              <a:spcAft>
                <a:spcPct val="0"/>
              </a:spcAft>
            </a:pPr>
            <a:r>
              <a:rPr lang="en-US" altLang="en-US" sz="1400" i="1" dirty="0">
                <a:latin typeface="PF Bague Sans Pro Light" panose="02000503000000020003" pitchFamily="50" charset="0"/>
              </a:rPr>
              <a:t>“I would highly recommend Afro Flow Yoga for any team-building events your organization might have.  Whether for a small group or a large party, they’re fantastic.  Afro Flow Yoga has performed at our company parties more than once - they are highly engaging, fun for everyone, talented, and all-around AWESOME.” </a:t>
            </a:r>
          </a:p>
          <a:p>
            <a:pPr lvl="0" defTabSz="914400" eaLnBrk="0" fontAlgn="base" hangingPunct="0">
              <a:spcBef>
                <a:spcPct val="0"/>
              </a:spcBef>
              <a:spcAft>
                <a:spcPct val="0"/>
              </a:spcAft>
            </a:pPr>
            <a:r>
              <a:rPr lang="en-US" altLang="en-US" sz="1400" dirty="0">
                <a:latin typeface="PF Bague Sans Pro Light" panose="02000503000000020003" pitchFamily="50" charset="0"/>
              </a:rPr>
              <a:t>~ </a:t>
            </a:r>
            <a:r>
              <a:rPr lang="en-US" altLang="en-US" sz="1400" b="1" dirty="0">
                <a:solidFill>
                  <a:srgbClr val="790B4C"/>
                </a:solidFill>
                <a:latin typeface="PF Bague Sans Pro Light" panose="02000503000000020003" pitchFamily="50" charset="0"/>
              </a:rPr>
              <a:t>Nicole Sahin, CEO, Globalization Partners, Inc.  </a:t>
            </a:r>
          </a:p>
        </p:txBody>
      </p:sp>
      <p:pic>
        <p:nvPicPr>
          <p:cNvPr id="31" name="Picture 30" descr="A group of people sitting at a table&#10;&#10;Description automatically generated">
            <a:extLst>
              <a:ext uri="{FF2B5EF4-FFF2-40B4-BE49-F238E27FC236}">
                <a16:creationId xmlns:a16="http://schemas.microsoft.com/office/drawing/2014/main" id="{DFE3D841-20B4-4F71-875A-76469C519B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2336" y="7637793"/>
            <a:ext cx="1547818" cy="1479675"/>
          </a:xfrm>
          <a:prstGeom prst="rect">
            <a:avLst/>
          </a:prstGeom>
          <a:ln w="28575">
            <a:solidFill>
              <a:srgbClr val="790B4C"/>
            </a:solidFill>
          </a:ln>
        </p:spPr>
      </p:pic>
      <p:pic>
        <p:nvPicPr>
          <p:cNvPr id="32" name="Picture 31">
            <a:extLst>
              <a:ext uri="{FF2B5EF4-FFF2-40B4-BE49-F238E27FC236}">
                <a16:creationId xmlns:a16="http://schemas.microsoft.com/office/drawing/2014/main" id="{50CF5766-7618-4C62-A233-CA6B9E736314}"/>
              </a:ext>
            </a:extLst>
          </p:cNvPr>
          <p:cNvPicPr>
            <a:picLocks noChangeAspect="1"/>
          </p:cNvPicPr>
          <p:nvPr/>
        </p:nvPicPr>
        <p:blipFill>
          <a:blip r:embed="rId3">
            <a:extLst>
              <a:ext uri="{28A0092B-C50C-407E-A947-70E740481C1C}">
                <a14:useLocalDpi xmlns:a14="http://schemas.microsoft.com/office/drawing/2010/main" val="0"/>
              </a:ext>
            </a:extLst>
          </a:blip>
          <a:stretch/>
        </p:blipFill>
        <p:spPr>
          <a:xfrm>
            <a:off x="2907234" y="330908"/>
            <a:ext cx="1957931" cy="949596"/>
          </a:xfrm>
          <a:prstGeom prst="rect">
            <a:avLst/>
          </a:prstGeom>
        </p:spPr>
      </p:pic>
      <p:sp>
        <p:nvSpPr>
          <p:cNvPr id="33" name="Rectangle 32">
            <a:extLst>
              <a:ext uri="{FF2B5EF4-FFF2-40B4-BE49-F238E27FC236}">
                <a16:creationId xmlns:a16="http://schemas.microsoft.com/office/drawing/2014/main" id="{57E5B883-0B51-42D8-A247-4639BD253A52}"/>
              </a:ext>
            </a:extLst>
          </p:cNvPr>
          <p:cNvSpPr/>
          <p:nvPr/>
        </p:nvSpPr>
        <p:spPr>
          <a:xfrm>
            <a:off x="2641723" y="1410149"/>
            <a:ext cx="2488951" cy="461665"/>
          </a:xfrm>
          <a:prstGeom prst="rect">
            <a:avLst/>
          </a:prstGeom>
        </p:spPr>
        <p:txBody>
          <a:bodyPr wrap="none">
            <a:spAutoFit/>
          </a:bodyPr>
          <a:lstStyle/>
          <a:p>
            <a:r>
              <a:rPr lang="en-US" sz="2400" b="1" spc="-85" dirty="0">
                <a:solidFill>
                  <a:srgbClr val="790B4C"/>
                </a:solidFill>
                <a:latin typeface="Intro" panose="02000000000000000000" pitchFamily="50" charset="0"/>
                <a:cs typeface="Times New Roman" panose="02020603050405020304" pitchFamily="18" charset="0"/>
              </a:rPr>
              <a:t>TESTIMONIALS</a:t>
            </a:r>
            <a:endParaRPr lang="en-CA" sz="2400" b="1" spc="-85" dirty="0">
              <a:solidFill>
                <a:srgbClr val="790B4C"/>
              </a:solidFill>
              <a:latin typeface="Intro" panose="02000000000000000000" pitchFamily="50" charset="0"/>
              <a:cs typeface="Times New Roman" panose="02020603050405020304" pitchFamily="18" charset="0"/>
            </a:endParaRPr>
          </a:p>
        </p:txBody>
      </p:sp>
      <p:sp>
        <p:nvSpPr>
          <p:cNvPr id="13" name="Rectangle 12">
            <a:extLst>
              <a:ext uri="{FF2B5EF4-FFF2-40B4-BE49-F238E27FC236}">
                <a16:creationId xmlns:a16="http://schemas.microsoft.com/office/drawing/2014/main" id="{8423A28E-F34F-4320-B416-EF1A00A9DF15}"/>
              </a:ext>
            </a:extLst>
          </p:cNvPr>
          <p:cNvSpPr/>
          <p:nvPr/>
        </p:nvSpPr>
        <p:spPr>
          <a:xfrm>
            <a:off x="2147529" y="4191358"/>
            <a:ext cx="5238323" cy="1169551"/>
          </a:xfrm>
          <a:prstGeom prst="rect">
            <a:avLst/>
          </a:prstGeom>
        </p:spPr>
        <p:txBody>
          <a:bodyPr wrap="square">
            <a:spAutoFit/>
          </a:bodyPr>
          <a:lstStyle/>
          <a:p>
            <a:r>
              <a:rPr lang="en-US" sz="1400" i="1" dirty="0">
                <a:latin typeface="PF Bague Sans Pro Light" panose="02000503000000020003" pitchFamily="50" charset="0"/>
              </a:rPr>
              <a:t>“</a:t>
            </a:r>
            <a:r>
              <a:rPr lang="en-CA" sz="1400" i="1" dirty="0">
                <a:latin typeface="PF Bague Sans Pro Light" panose="02000503000000020003" pitchFamily="50" charset="0"/>
              </a:rPr>
              <a:t>Being our longest running signature community programs, Afro Flow Yoga has helped to us shape and define our space as a place of restoration, healing and community-bridging one flow at a time.” </a:t>
            </a:r>
            <a:r>
              <a:rPr lang="en-CA" sz="1400" dirty="0">
                <a:latin typeface="PF Bague Sans Pro Light" panose="02000503000000020003" pitchFamily="50" charset="0"/>
              </a:rPr>
              <a:t>~  </a:t>
            </a:r>
            <a:r>
              <a:rPr lang="en-CA" sz="1400" b="1" dirty="0">
                <a:solidFill>
                  <a:srgbClr val="790B4C"/>
                </a:solidFill>
                <a:latin typeface="PF Bague Sans Pro Light" panose="02000503000000020003" pitchFamily="50" charset="0"/>
              </a:rPr>
              <a:t>Marisa Luse, Campus Engagement and Collaborations Manager, Northeastern Crossing</a:t>
            </a:r>
            <a:endParaRPr lang="en-US" sz="1400" b="1" dirty="0">
              <a:solidFill>
                <a:srgbClr val="790B4C"/>
              </a:solidFill>
              <a:latin typeface="PF Bague Sans Pro Light" panose="02000503000000020003" pitchFamily="50" charset="0"/>
            </a:endParaRPr>
          </a:p>
        </p:txBody>
      </p:sp>
      <p:pic>
        <p:nvPicPr>
          <p:cNvPr id="3" name="Picture 2" descr="A group of women doing yoga&#10;&#10;Description automatically generated">
            <a:extLst>
              <a:ext uri="{FF2B5EF4-FFF2-40B4-BE49-F238E27FC236}">
                <a16:creationId xmlns:a16="http://schemas.microsoft.com/office/drawing/2014/main" id="{9E9ACE48-A107-6314-85B2-AB6C8BCE7E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0243" y="4098846"/>
            <a:ext cx="1751086" cy="1525317"/>
          </a:xfrm>
          <a:prstGeom prst="rect">
            <a:avLst/>
          </a:prstGeom>
        </p:spPr>
      </p:pic>
      <p:pic>
        <p:nvPicPr>
          <p:cNvPr id="15" name="Picture 14" descr="Two women posing for a picture&#10;&#10;Description automatically generated with medium confidence">
            <a:extLst>
              <a:ext uri="{FF2B5EF4-FFF2-40B4-BE49-F238E27FC236}">
                <a16:creationId xmlns:a16="http://schemas.microsoft.com/office/drawing/2014/main" id="{DD606711-F5DC-5783-EC17-309C262523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7580" y="2048534"/>
            <a:ext cx="1709495" cy="1866900"/>
          </a:xfrm>
          <a:prstGeom prst="rect">
            <a:avLst/>
          </a:prstGeom>
        </p:spPr>
      </p:pic>
      <p:pic>
        <p:nvPicPr>
          <p:cNvPr id="20" name="Picture 19" descr="A picture containing person, sport&#10;&#10;Description automatically generated">
            <a:extLst>
              <a:ext uri="{FF2B5EF4-FFF2-40B4-BE49-F238E27FC236}">
                <a16:creationId xmlns:a16="http://schemas.microsoft.com/office/drawing/2014/main" id="{48631477-9512-F82B-1759-6A388F86FE9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6034" y="5852778"/>
            <a:ext cx="1819504" cy="1532097"/>
          </a:xfrm>
          <a:prstGeom prst="rect">
            <a:avLst/>
          </a:prstGeom>
        </p:spPr>
      </p:pic>
    </p:spTree>
    <p:extLst>
      <p:ext uri="{BB962C8B-B14F-4D97-AF65-F5344CB8AC3E}">
        <p14:creationId xmlns:p14="http://schemas.microsoft.com/office/powerpoint/2010/main" val="3624798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2298B8E-216F-49AB-B58A-0BB5332204C1}"/>
              </a:ext>
            </a:extLst>
          </p:cNvPr>
          <p:cNvPicPr>
            <a:picLocks noChangeAspect="1"/>
          </p:cNvPicPr>
          <p:nvPr/>
        </p:nvPicPr>
        <p:blipFill>
          <a:blip r:embed="rId2">
            <a:extLst>
              <a:ext uri="{28A0092B-C50C-407E-A947-70E740481C1C}">
                <a14:useLocalDpi xmlns:a14="http://schemas.microsoft.com/office/drawing/2010/main" val="0"/>
              </a:ext>
            </a:extLst>
          </a:blip>
          <a:stretch/>
        </p:blipFill>
        <p:spPr>
          <a:xfrm>
            <a:off x="2907233" y="326367"/>
            <a:ext cx="1957931" cy="949596"/>
          </a:xfrm>
          <a:prstGeom prst="rect">
            <a:avLst/>
          </a:prstGeom>
        </p:spPr>
      </p:pic>
      <p:sp>
        <p:nvSpPr>
          <p:cNvPr id="3" name="Rectangle 2">
            <a:extLst>
              <a:ext uri="{FF2B5EF4-FFF2-40B4-BE49-F238E27FC236}">
                <a16:creationId xmlns:a16="http://schemas.microsoft.com/office/drawing/2014/main" id="{E1295F48-3E98-436B-AD68-E68DCE3DAD67}"/>
              </a:ext>
            </a:extLst>
          </p:cNvPr>
          <p:cNvSpPr/>
          <p:nvPr/>
        </p:nvSpPr>
        <p:spPr>
          <a:xfrm>
            <a:off x="2766916" y="1347180"/>
            <a:ext cx="2238562" cy="707886"/>
          </a:xfrm>
          <a:prstGeom prst="rect">
            <a:avLst/>
          </a:prstGeom>
        </p:spPr>
        <p:txBody>
          <a:bodyPr wrap="none">
            <a:spAutoFit/>
          </a:bodyPr>
          <a:lstStyle/>
          <a:p>
            <a:r>
              <a:rPr lang="en-US" sz="2400" b="1" spc="-85" dirty="0">
                <a:solidFill>
                  <a:srgbClr val="790B4C"/>
                </a:solidFill>
                <a:latin typeface="Intro" panose="02000000000000000000" pitchFamily="50" charset="0"/>
                <a:cs typeface="Times New Roman" panose="02020603050405020304" pitchFamily="18" charset="0"/>
              </a:rPr>
              <a:t>PRINT MEDIA</a:t>
            </a:r>
          </a:p>
          <a:p>
            <a:r>
              <a:rPr lang="en-US" sz="1600" dirty="0">
                <a:solidFill>
                  <a:srgbClr val="790B4C"/>
                </a:solidFill>
                <a:latin typeface="PF Bague Sans Pro" panose="02000506000000020003" pitchFamily="50" charset="0"/>
                <a:cs typeface="Times New Roman" panose="02020603050405020304" pitchFamily="18" charset="0"/>
              </a:rPr>
              <a:t>Click on logo for article</a:t>
            </a:r>
            <a:endParaRPr lang="en-CA" sz="1600" dirty="0">
              <a:solidFill>
                <a:srgbClr val="790B4C"/>
              </a:solidFill>
              <a:latin typeface="PF Bague Sans Pro" panose="02000506000000020003" pitchFamily="50" charset="0"/>
            </a:endParaRPr>
          </a:p>
        </p:txBody>
      </p:sp>
      <p:pic>
        <p:nvPicPr>
          <p:cNvPr id="4" name="Picture 3" descr="A close up of a logo&#10;&#10;Description automatically generated">
            <a:hlinkClick r:id="rId3"/>
            <a:extLst>
              <a:ext uri="{FF2B5EF4-FFF2-40B4-BE49-F238E27FC236}">
                <a16:creationId xmlns:a16="http://schemas.microsoft.com/office/drawing/2014/main" id="{3BE8EFDE-7491-4093-BAFB-26F3615A992D}"/>
              </a:ext>
            </a:extLst>
          </p:cNvPr>
          <p:cNvPicPr/>
          <p:nvPr/>
        </p:nvPicPr>
        <p:blipFill>
          <a:blip r:embed="rId4">
            <a:extLst>
              <a:ext uri="{28A0092B-C50C-407E-A947-70E740481C1C}">
                <a14:useLocalDpi xmlns:a14="http://schemas.microsoft.com/office/drawing/2010/main" val="0"/>
              </a:ext>
            </a:extLst>
          </a:blip>
          <a:stretch>
            <a:fillRect/>
          </a:stretch>
        </p:blipFill>
        <p:spPr>
          <a:xfrm>
            <a:off x="5229624" y="8163339"/>
            <a:ext cx="2190750" cy="571500"/>
          </a:xfrm>
          <a:prstGeom prst="rect">
            <a:avLst/>
          </a:prstGeom>
          <a:solidFill>
            <a:srgbClr val="000000"/>
          </a:solidFill>
        </p:spPr>
      </p:pic>
      <p:pic>
        <p:nvPicPr>
          <p:cNvPr id="5" name="Picture 4">
            <a:hlinkClick r:id="rId5"/>
            <a:extLst>
              <a:ext uri="{FF2B5EF4-FFF2-40B4-BE49-F238E27FC236}">
                <a16:creationId xmlns:a16="http://schemas.microsoft.com/office/drawing/2014/main" id="{ED1082EA-FADB-4446-8476-3683C5D1A27A}"/>
              </a:ext>
            </a:extLst>
          </p:cNvPr>
          <p:cNvPicPr/>
          <p:nvPr/>
        </p:nvPicPr>
        <p:blipFill rotWithShape="1">
          <a:blip r:embed="rId6">
            <a:extLst>
              <a:ext uri="{28A0092B-C50C-407E-A947-70E740481C1C}">
                <a14:useLocalDpi xmlns:a14="http://schemas.microsoft.com/office/drawing/2010/main" val="0"/>
              </a:ext>
            </a:extLst>
          </a:blip>
          <a:srcRect t="23308" b="23022"/>
          <a:stretch/>
        </p:blipFill>
        <p:spPr bwMode="auto">
          <a:xfrm>
            <a:off x="2634243" y="7716104"/>
            <a:ext cx="2435536" cy="647823"/>
          </a:xfrm>
          <a:prstGeom prst="rect">
            <a:avLst/>
          </a:prstGeom>
          <a:ln>
            <a:noFill/>
          </a:ln>
          <a:extLst>
            <a:ext uri="{53640926-AAD7-44D8-BBD7-CCE9431645EC}">
              <a14:shadowObscured xmlns:a14="http://schemas.microsoft.com/office/drawing/2010/main"/>
            </a:ext>
          </a:extLst>
        </p:spPr>
      </p:pic>
      <p:pic>
        <p:nvPicPr>
          <p:cNvPr id="6" name="Picture 5">
            <a:hlinkClick r:id="rId7"/>
            <a:extLst>
              <a:ext uri="{FF2B5EF4-FFF2-40B4-BE49-F238E27FC236}">
                <a16:creationId xmlns:a16="http://schemas.microsoft.com/office/drawing/2014/main" id="{EF6936A8-E244-4CF0-80C7-AF236E2A7162}"/>
              </a:ext>
            </a:extLst>
          </p:cNvPr>
          <p:cNvPicPr/>
          <p:nvPr/>
        </p:nvPicPr>
        <p:blipFill>
          <a:blip r:embed="rId8"/>
          <a:stretch>
            <a:fillRect/>
          </a:stretch>
        </p:blipFill>
        <p:spPr>
          <a:xfrm>
            <a:off x="4393098" y="6988339"/>
            <a:ext cx="3105585" cy="571500"/>
          </a:xfrm>
          <a:prstGeom prst="rect">
            <a:avLst/>
          </a:prstGeom>
        </p:spPr>
      </p:pic>
      <p:pic>
        <p:nvPicPr>
          <p:cNvPr id="7" name="Picture 6" descr="A picture containing furniture&#10;&#10;Description automatically generated">
            <a:hlinkClick r:id="rId9"/>
            <a:extLst>
              <a:ext uri="{FF2B5EF4-FFF2-40B4-BE49-F238E27FC236}">
                <a16:creationId xmlns:a16="http://schemas.microsoft.com/office/drawing/2014/main" id="{B3F1B3F6-E036-4C95-BF79-5D7F763057E9}"/>
              </a:ext>
            </a:extLst>
          </p:cNvPr>
          <p:cNvPicPr/>
          <p:nvPr/>
        </p:nvPicPr>
        <p:blipFill>
          <a:blip r:embed="rId10">
            <a:extLst>
              <a:ext uri="{28A0092B-C50C-407E-A947-70E740481C1C}">
                <a14:useLocalDpi xmlns:a14="http://schemas.microsoft.com/office/drawing/2010/main" val="0"/>
              </a:ext>
            </a:extLst>
          </a:blip>
          <a:stretch>
            <a:fillRect/>
          </a:stretch>
        </p:blipFill>
        <p:spPr>
          <a:xfrm>
            <a:off x="380821" y="4414994"/>
            <a:ext cx="2190750" cy="647823"/>
          </a:xfrm>
          <a:prstGeom prst="rect">
            <a:avLst/>
          </a:prstGeom>
        </p:spPr>
      </p:pic>
      <p:pic>
        <p:nvPicPr>
          <p:cNvPr id="8" name="Picture 7">
            <a:hlinkClick r:id="rId11"/>
            <a:extLst>
              <a:ext uri="{FF2B5EF4-FFF2-40B4-BE49-F238E27FC236}">
                <a16:creationId xmlns:a16="http://schemas.microsoft.com/office/drawing/2014/main" id="{1CDA60A1-4791-4041-B13F-C08265FCAA18}"/>
              </a:ext>
            </a:extLst>
          </p:cNvPr>
          <p:cNvPicPr>
            <a:picLocks noChangeAspect="1"/>
          </p:cNvPicPr>
          <p:nvPr/>
        </p:nvPicPr>
        <p:blipFill>
          <a:blip r:embed="rId12"/>
          <a:stretch>
            <a:fillRect/>
          </a:stretch>
        </p:blipFill>
        <p:spPr>
          <a:xfrm>
            <a:off x="3028122" y="3807207"/>
            <a:ext cx="1716156" cy="2024184"/>
          </a:xfrm>
          <a:prstGeom prst="rect">
            <a:avLst/>
          </a:prstGeom>
        </p:spPr>
      </p:pic>
      <p:pic>
        <p:nvPicPr>
          <p:cNvPr id="9" name="Picture 8" descr="A picture containing object&#10;&#10;Description automatically generated">
            <a:hlinkClick r:id="rId13"/>
            <a:extLst>
              <a:ext uri="{FF2B5EF4-FFF2-40B4-BE49-F238E27FC236}">
                <a16:creationId xmlns:a16="http://schemas.microsoft.com/office/drawing/2014/main" id="{E8C339D2-F84B-4F00-A9CC-D586904D30B1}"/>
              </a:ext>
            </a:extLst>
          </p:cNvPr>
          <p:cNvPicPr/>
          <p:nvPr/>
        </p:nvPicPr>
        <p:blipFill>
          <a:blip r:embed="rId14" cstate="print">
            <a:extLst>
              <a:ext uri="{28A0092B-C50C-407E-A947-70E740481C1C}">
                <a14:useLocalDpi xmlns:a14="http://schemas.microsoft.com/office/drawing/2010/main" val="0"/>
              </a:ext>
            </a:extLst>
          </a:blip>
          <a:stretch>
            <a:fillRect/>
          </a:stretch>
        </p:blipFill>
        <p:spPr>
          <a:xfrm>
            <a:off x="5006755" y="5517923"/>
            <a:ext cx="2277110" cy="606425"/>
          </a:xfrm>
          <a:prstGeom prst="rect">
            <a:avLst/>
          </a:prstGeom>
        </p:spPr>
      </p:pic>
      <p:pic>
        <p:nvPicPr>
          <p:cNvPr id="10" name="Picture 9">
            <a:hlinkClick r:id="rId15"/>
            <a:extLst>
              <a:ext uri="{FF2B5EF4-FFF2-40B4-BE49-F238E27FC236}">
                <a16:creationId xmlns:a16="http://schemas.microsoft.com/office/drawing/2014/main" id="{191CE0CC-EE42-4576-867F-53DE00D06A53}"/>
              </a:ext>
            </a:extLst>
          </p:cNvPr>
          <p:cNvPicPr>
            <a:picLocks noChangeAspect="1"/>
          </p:cNvPicPr>
          <p:nvPr/>
        </p:nvPicPr>
        <p:blipFill>
          <a:blip r:embed="rId16"/>
          <a:stretch>
            <a:fillRect/>
          </a:stretch>
        </p:blipFill>
        <p:spPr>
          <a:xfrm>
            <a:off x="380821" y="7045770"/>
            <a:ext cx="3305370" cy="498069"/>
          </a:xfrm>
          <a:prstGeom prst="rect">
            <a:avLst/>
          </a:prstGeom>
        </p:spPr>
      </p:pic>
      <p:pic>
        <p:nvPicPr>
          <p:cNvPr id="11" name="Picture 10">
            <a:hlinkClick r:id="rId17"/>
            <a:extLst>
              <a:ext uri="{FF2B5EF4-FFF2-40B4-BE49-F238E27FC236}">
                <a16:creationId xmlns:a16="http://schemas.microsoft.com/office/drawing/2014/main" id="{63B6D60D-8CA0-41B1-82A1-11F1BEA9541F}"/>
              </a:ext>
            </a:extLst>
          </p:cNvPr>
          <p:cNvPicPr/>
          <p:nvPr/>
        </p:nvPicPr>
        <p:blipFill rotWithShape="1">
          <a:blip r:embed="rId18"/>
          <a:srcRect l="16362" t="25407" r="18539" b="9064"/>
          <a:stretch/>
        </p:blipFill>
        <p:spPr bwMode="auto">
          <a:xfrm>
            <a:off x="3109909" y="6395582"/>
            <a:ext cx="1552575" cy="688975"/>
          </a:xfrm>
          <a:prstGeom prst="rect">
            <a:avLst/>
          </a:prstGeom>
          <a:ln>
            <a:noFill/>
          </a:ln>
          <a:extLst>
            <a:ext uri="{53640926-AAD7-44D8-BBD7-CCE9431645EC}">
              <a14:shadowObscured xmlns:a14="http://schemas.microsoft.com/office/drawing/2010/main"/>
            </a:ext>
          </a:extLst>
        </p:spPr>
      </p:pic>
      <p:pic>
        <p:nvPicPr>
          <p:cNvPr id="12" name="Picture 11">
            <a:hlinkClick r:id="rId19"/>
            <a:extLst>
              <a:ext uri="{FF2B5EF4-FFF2-40B4-BE49-F238E27FC236}">
                <a16:creationId xmlns:a16="http://schemas.microsoft.com/office/drawing/2014/main" id="{7B0A634A-F634-4D03-A3D2-043A8346EA5D}"/>
              </a:ext>
            </a:extLst>
          </p:cNvPr>
          <p:cNvPicPr>
            <a:picLocks noChangeAspect="1"/>
          </p:cNvPicPr>
          <p:nvPr/>
        </p:nvPicPr>
        <p:blipFill>
          <a:blip r:embed="rId20"/>
          <a:stretch>
            <a:fillRect/>
          </a:stretch>
        </p:blipFill>
        <p:spPr>
          <a:xfrm>
            <a:off x="371487" y="8222388"/>
            <a:ext cx="2009775" cy="628650"/>
          </a:xfrm>
          <a:prstGeom prst="rect">
            <a:avLst/>
          </a:prstGeom>
        </p:spPr>
      </p:pic>
      <p:pic>
        <p:nvPicPr>
          <p:cNvPr id="14" name="Picture 13">
            <a:hlinkClick r:id="rId21"/>
            <a:extLst>
              <a:ext uri="{FF2B5EF4-FFF2-40B4-BE49-F238E27FC236}">
                <a16:creationId xmlns:a16="http://schemas.microsoft.com/office/drawing/2014/main" id="{2BB77EBF-C550-4630-B6FB-DB1FC3DEF491}"/>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5442708" y="4178775"/>
            <a:ext cx="1405203" cy="1037398"/>
          </a:xfrm>
          <a:prstGeom prst="rect">
            <a:avLst/>
          </a:prstGeom>
        </p:spPr>
      </p:pic>
      <p:pic>
        <p:nvPicPr>
          <p:cNvPr id="16" name="Picture 15" descr="A picture containing drawing&#10;&#10;Description automatically generated">
            <a:hlinkClick r:id="rId23"/>
            <a:extLst>
              <a:ext uri="{FF2B5EF4-FFF2-40B4-BE49-F238E27FC236}">
                <a16:creationId xmlns:a16="http://schemas.microsoft.com/office/drawing/2014/main" id="{FBDB8B97-B14E-4366-A8E1-35D7644A68C7}"/>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219352" y="5616638"/>
            <a:ext cx="2414891" cy="742239"/>
          </a:xfrm>
          <a:prstGeom prst="rect">
            <a:avLst/>
          </a:prstGeom>
        </p:spPr>
      </p:pic>
      <p:pic>
        <p:nvPicPr>
          <p:cNvPr id="15" name="Picture 14" descr="A picture containing drawing, plate, food, cup&#10;&#10;Description automatically generated">
            <a:hlinkClick r:id="rId25"/>
            <a:extLst>
              <a:ext uri="{FF2B5EF4-FFF2-40B4-BE49-F238E27FC236}">
                <a16:creationId xmlns:a16="http://schemas.microsoft.com/office/drawing/2014/main" id="{D16CB239-4D6F-426F-A649-B2D35EFD69E1}"/>
              </a:ext>
            </a:extLst>
          </p:cNvPr>
          <p:cNvPicPr>
            <a:picLocks noChangeAspect="1"/>
          </p:cNvPicPr>
          <p:nvPr/>
        </p:nvPicPr>
        <p:blipFill rotWithShape="1">
          <a:blip r:embed="rId26">
            <a:extLst>
              <a:ext uri="{28A0092B-C50C-407E-A947-70E740481C1C}">
                <a14:useLocalDpi xmlns:a14="http://schemas.microsoft.com/office/drawing/2010/main" val="0"/>
              </a:ext>
            </a:extLst>
          </a:blip>
          <a:srcRect r="27617"/>
          <a:stretch/>
        </p:blipFill>
        <p:spPr>
          <a:xfrm>
            <a:off x="5245244" y="2941244"/>
            <a:ext cx="2190750" cy="747079"/>
          </a:xfrm>
          <a:prstGeom prst="rect">
            <a:avLst/>
          </a:prstGeom>
        </p:spPr>
      </p:pic>
      <p:pic>
        <p:nvPicPr>
          <p:cNvPr id="17" name="Picture 16" descr="A drawing of a face&#10;&#10;Description automatically generated">
            <a:hlinkClick r:id="rId27"/>
            <a:extLst>
              <a:ext uri="{FF2B5EF4-FFF2-40B4-BE49-F238E27FC236}">
                <a16:creationId xmlns:a16="http://schemas.microsoft.com/office/drawing/2014/main" id="{EE540041-DE7F-4E20-89FC-93348521B36D}"/>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2766916" y="2362063"/>
            <a:ext cx="2190750" cy="929852"/>
          </a:xfrm>
          <a:prstGeom prst="rect">
            <a:avLst/>
          </a:prstGeom>
        </p:spPr>
      </p:pic>
      <p:pic>
        <p:nvPicPr>
          <p:cNvPr id="18" name="Picture 17" descr="A picture containing drawing, umbrella&#10;&#10;Description automatically generated">
            <a:hlinkClick r:id="rId29"/>
            <a:extLst>
              <a:ext uri="{FF2B5EF4-FFF2-40B4-BE49-F238E27FC236}">
                <a16:creationId xmlns:a16="http://schemas.microsoft.com/office/drawing/2014/main" id="{78EC7D63-6B86-4528-88FD-9183FA0BC53C}"/>
              </a:ext>
            </a:extLst>
          </p:cNvPr>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312167" y="2741959"/>
            <a:ext cx="2459523" cy="856953"/>
          </a:xfrm>
          <a:prstGeom prst="rect">
            <a:avLst/>
          </a:prstGeom>
        </p:spPr>
      </p:pic>
    </p:spTree>
    <p:extLst>
      <p:ext uri="{BB962C8B-B14F-4D97-AF65-F5344CB8AC3E}">
        <p14:creationId xmlns:p14="http://schemas.microsoft.com/office/powerpoint/2010/main" val="16993599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2298B8E-216F-49AB-B58A-0BB5332204C1}"/>
              </a:ext>
            </a:extLst>
          </p:cNvPr>
          <p:cNvPicPr>
            <a:picLocks noChangeAspect="1"/>
          </p:cNvPicPr>
          <p:nvPr/>
        </p:nvPicPr>
        <p:blipFill>
          <a:blip r:embed="rId2">
            <a:extLst>
              <a:ext uri="{28A0092B-C50C-407E-A947-70E740481C1C}">
                <a14:useLocalDpi xmlns:a14="http://schemas.microsoft.com/office/drawing/2010/main" val="0"/>
              </a:ext>
            </a:extLst>
          </a:blip>
          <a:stretch/>
        </p:blipFill>
        <p:spPr>
          <a:xfrm>
            <a:off x="2907234" y="290268"/>
            <a:ext cx="1957931" cy="949596"/>
          </a:xfrm>
          <a:prstGeom prst="rect">
            <a:avLst/>
          </a:prstGeom>
        </p:spPr>
      </p:pic>
      <p:sp>
        <p:nvSpPr>
          <p:cNvPr id="4" name="Rectangle 3">
            <a:extLst>
              <a:ext uri="{FF2B5EF4-FFF2-40B4-BE49-F238E27FC236}">
                <a16:creationId xmlns:a16="http://schemas.microsoft.com/office/drawing/2014/main" id="{05225113-200A-4FBC-BCAE-798F5451DBC8}"/>
              </a:ext>
            </a:extLst>
          </p:cNvPr>
          <p:cNvSpPr/>
          <p:nvPr/>
        </p:nvSpPr>
        <p:spPr>
          <a:xfrm>
            <a:off x="2276143" y="1349202"/>
            <a:ext cx="3220112" cy="707886"/>
          </a:xfrm>
          <a:prstGeom prst="rect">
            <a:avLst/>
          </a:prstGeom>
        </p:spPr>
        <p:txBody>
          <a:bodyPr wrap="none">
            <a:spAutoFit/>
          </a:bodyPr>
          <a:lstStyle/>
          <a:p>
            <a:r>
              <a:rPr lang="en-US" sz="2400" b="1" spc="-85" dirty="0">
                <a:solidFill>
                  <a:srgbClr val="790B4C"/>
                </a:solidFill>
                <a:latin typeface="Intro" panose="02000000000000000000" pitchFamily="50" charset="0"/>
                <a:cs typeface="Times New Roman" panose="02020603050405020304" pitchFamily="18" charset="0"/>
              </a:rPr>
              <a:t>BROADCAST MEDIA</a:t>
            </a:r>
          </a:p>
          <a:p>
            <a:pPr algn="ctr"/>
            <a:r>
              <a:rPr lang="en-US" sz="1600" dirty="0">
                <a:solidFill>
                  <a:srgbClr val="790B4C"/>
                </a:solidFill>
                <a:latin typeface="PF Bague Sans Pro" panose="02000506000000020003" pitchFamily="50" charset="0"/>
                <a:cs typeface="Times New Roman" panose="02020603050405020304" pitchFamily="18" charset="0"/>
              </a:rPr>
              <a:t>Click on image for video</a:t>
            </a:r>
            <a:endParaRPr lang="en-CA" sz="1600" dirty="0">
              <a:solidFill>
                <a:srgbClr val="790B4C"/>
              </a:solidFill>
              <a:latin typeface="PF Bague Sans Pro" panose="02000506000000020003" pitchFamily="50" charset="0"/>
            </a:endParaRPr>
          </a:p>
        </p:txBody>
      </p:sp>
      <p:pic>
        <p:nvPicPr>
          <p:cNvPr id="23" name="Picture 22">
            <a:hlinkClick r:id="rId3"/>
            <a:extLst>
              <a:ext uri="{FF2B5EF4-FFF2-40B4-BE49-F238E27FC236}">
                <a16:creationId xmlns:a16="http://schemas.microsoft.com/office/drawing/2014/main" id="{A106914A-C96C-4A84-BC87-044173FBCF35}"/>
              </a:ext>
            </a:extLst>
          </p:cNvPr>
          <p:cNvPicPr>
            <a:picLocks noChangeAspect="1"/>
          </p:cNvPicPr>
          <p:nvPr/>
        </p:nvPicPr>
        <p:blipFill>
          <a:blip r:embed="rId4"/>
          <a:stretch>
            <a:fillRect/>
          </a:stretch>
        </p:blipFill>
        <p:spPr>
          <a:xfrm>
            <a:off x="336401" y="6534293"/>
            <a:ext cx="2160664" cy="1207008"/>
          </a:xfrm>
          <a:prstGeom prst="rect">
            <a:avLst/>
          </a:prstGeom>
        </p:spPr>
      </p:pic>
      <p:pic>
        <p:nvPicPr>
          <p:cNvPr id="24" name="Picture 23">
            <a:hlinkClick r:id="rId5"/>
            <a:extLst>
              <a:ext uri="{FF2B5EF4-FFF2-40B4-BE49-F238E27FC236}">
                <a16:creationId xmlns:a16="http://schemas.microsoft.com/office/drawing/2014/main" id="{94E882DA-C801-4CF6-BE6E-1F2ADA7C4D6F}"/>
              </a:ext>
            </a:extLst>
          </p:cNvPr>
          <p:cNvPicPr>
            <a:picLocks noChangeAspect="1"/>
          </p:cNvPicPr>
          <p:nvPr/>
        </p:nvPicPr>
        <p:blipFill>
          <a:blip r:embed="rId6"/>
          <a:stretch>
            <a:fillRect/>
          </a:stretch>
        </p:blipFill>
        <p:spPr>
          <a:xfrm>
            <a:off x="2805863" y="6502937"/>
            <a:ext cx="2160664" cy="1207008"/>
          </a:xfrm>
          <a:prstGeom prst="rect">
            <a:avLst/>
          </a:prstGeom>
        </p:spPr>
      </p:pic>
      <p:sp>
        <p:nvSpPr>
          <p:cNvPr id="25" name="Rectangle 24">
            <a:extLst>
              <a:ext uri="{FF2B5EF4-FFF2-40B4-BE49-F238E27FC236}">
                <a16:creationId xmlns:a16="http://schemas.microsoft.com/office/drawing/2014/main" id="{CAB17190-8A2D-400F-A7BA-573B5D941F6B}"/>
              </a:ext>
            </a:extLst>
          </p:cNvPr>
          <p:cNvSpPr/>
          <p:nvPr/>
        </p:nvSpPr>
        <p:spPr>
          <a:xfrm>
            <a:off x="2834570" y="7787375"/>
            <a:ext cx="2131957" cy="553998"/>
          </a:xfrm>
          <a:prstGeom prst="rect">
            <a:avLst/>
          </a:prstGeom>
        </p:spPr>
        <p:txBody>
          <a:bodyPr wrap="square">
            <a:spAutoFit/>
          </a:bodyPr>
          <a:lstStyle/>
          <a:p>
            <a:r>
              <a:rPr lang="en-US" sz="1000" dirty="0">
                <a:latin typeface="PF Bague Sans Pro Light" panose="02000503000000020003" pitchFamily="50" charset="0"/>
                <a:cs typeface="Arial" panose="020B0604020202020204" pitchFamily="34" charset="0"/>
              </a:rPr>
              <a:t>Afro Flow Yoga instructor, Netsanet Mekonen (based in Israel), interview with i24news - 2018</a:t>
            </a:r>
            <a:endParaRPr lang="en-CA" sz="1000" dirty="0">
              <a:latin typeface="PF Bague Sans Pro Light" panose="02000503000000020003" pitchFamily="50" charset="0"/>
              <a:cs typeface="Arial" panose="020B0604020202020204" pitchFamily="34" charset="0"/>
            </a:endParaRPr>
          </a:p>
        </p:txBody>
      </p:sp>
      <p:sp>
        <p:nvSpPr>
          <p:cNvPr id="26" name="Rectangle 25">
            <a:extLst>
              <a:ext uri="{FF2B5EF4-FFF2-40B4-BE49-F238E27FC236}">
                <a16:creationId xmlns:a16="http://schemas.microsoft.com/office/drawing/2014/main" id="{A0C3D3E1-660E-4C49-B412-81E9F8A080C2}"/>
              </a:ext>
            </a:extLst>
          </p:cNvPr>
          <p:cNvSpPr/>
          <p:nvPr/>
        </p:nvSpPr>
        <p:spPr>
          <a:xfrm>
            <a:off x="336401" y="7834945"/>
            <a:ext cx="2160664" cy="400110"/>
          </a:xfrm>
          <a:prstGeom prst="rect">
            <a:avLst/>
          </a:prstGeom>
        </p:spPr>
        <p:txBody>
          <a:bodyPr wrap="square">
            <a:spAutoFit/>
          </a:bodyPr>
          <a:lstStyle/>
          <a:p>
            <a:r>
              <a:rPr lang="en-US" sz="1000" dirty="0">
                <a:latin typeface="PF Bague Sans Pro Light" panose="02000503000000020003" pitchFamily="50" charset="0"/>
                <a:cs typeface="Arial" panose="020B0604020202020204" pitchFamily="34" charset="0"/>
              </a:rPr>
              <a:t>Afro Flow Yoga featured in Athleta Spring 2019 ad campaign </a:t>
            </a:r>
            <a:endParaRPr lang="en-CA" sz="1000" dirty="0">
              <a:latin typeface="PF Bague Sans Pro Light" panose="02000503000000020003" pitchFamily="50" charset="0"/>
              <a:cs typeface="Arial" panose="020B0604020202020204" pitchFamily="34" charset="0"/>
            </a:endParaRPr>
          </a:p>
        </p:txBody>
      </p:sp>
      <p:sp>
        <p:nvSpPr>
          <p:cNvPr id="27" name="Rectangle 26">
            <a:extLst>
              <a:ext uri="{FF2B5EF4-FFF2-40B4-BE49-F238E27FC236}">
                <a16:creationId xmlns:a16="http://schemas.microsoft.com/office/drawing/2014/main" id="{10ED52AD-4FCD-48DB-A81E-EC3998D846A5}"/>
              </a:ext>
            </a:extLst>
          </p:cNvPr>
          <p:cNvSpPr/>
          <p:nvPr/>
        </p:nvSpPr>
        <p:spPr>
          <a:xfrm>
            <a:off x="1628318" y="5294677"/>
            <a:ext cx="4515758" cy="400110"/>
          </a:xfrm>
          <a:prstGeom prst="rect">
            <a:avLst/>
          </a:prstGeom>
        </p:spPr>
        <p:txBody>
          <a:bodyPr wrap="square">
            <a:spAutoFit/>
          </a:bodyPr>
          <a:lstStyle/>
          <a:p>
            <a:r>
              <a:rPr lang="en-US" sz="1000" dirty="0">
                <a:latin typeface="PF Bague Sans Pro Light" panose="02000503000000020003" pitchFamily="50" charset="0"/>
                <a:cs typeface="Arial" panose="020B0604020202020204" pitchFamily="34" charset="0"/>
              </a:rPr>
              <a:t>Afro Flow Yoga featured in the OWN network’s film, Dark Girls 2: Deep, Dark and Divine (The Journey to Healing). Released on June 23, 2020.</a:t>
            </a:r>
            <a:endParaRPr lang="en-CA" sz="1000" dirty="0">
              <a:latin typeface="PF Bague Sans Pro Light" panose="02000503000000020003" pitchFamily="50" charset="0"/>
              <a:cs typeface="Arial" panose="020B0604020202020204" pitchFamily="34" charset="0"/>
            </a:endParaRPr>
          </a:p>
        </p:txBody>
      </p:sp>
      <p:pic>
        <p:nvPicPr>
          <p:cNvPr id="28" name="Picture 27">
            <a:hlinkClick r:id="rId7"/>
            <a:extLst>
              <a:ext uri="{FF2B5EF4-FFF2-40B4-BE49-F238E27FC236}">
                <a16:creationId xmlns:a16="http://schemas.microsoft.com/office/drawing/2014/main" id="{58D54F35-97C3-4F2D-9659-04BECEC6A54C}"/>
              </a:ext>
            </a:extLst>
          </p:cNvPr>
          <p:cNvPicPr>
            <a:picLocks noChangeAspect="1"/>
          </p:cNvPicPr>
          <p:nvPr/>
        </p:nvPicPr>
        <p:blipFill>
          <a:blip r:embed="rId8"/>
          <a:stretch>
            <a:fillRect/>
          </a:stretch>
        </p:blipFill>
        <p:spPr>
          <a:xfrm>
            <a:off x="5278015" y="6502937"/>
            <a:ext cx="2157984" cy="1205510"/>
          </a:xfrm>
          <a:prstGeom prst="rect">
            <a:avLst/>
          </a:prstGeom>
        </p:spPr>
      </p:pic>
      <p:sp>
        <p:nvSpPr>
          <p:cNvPr id="29" name="Rectangle 28">
            <a:extLst>
              <a:ext uri="{FF2B5EF4-FFF2-40B4-BE49-F238E27FC236}">
                <a16:creationId xmlns:a16="http://schemas.microsoft.com/office/drawing/2014/main" id="{499C28CB-AC67-4BE8-981F-EDE9FBED1861}"/>
              </a:ext>
            </a:extLst>
          </p:cNvPr>
          <p:cNvSpPr/>
          <p:nvPr/>
        </p:nvSpPr>
        <p:spPr>
          <a:xfrm>
            <a:off x="5278015" y="7805917"/>
            <a:ext cx="2208686" cy="400110"/>
          </a:xfrm>
          <a:prstGeom prst="rect">
            <a:avLst/>
          </a:prstGeom>
        </p:spPr>
        <p:txBody>
          <a:bodyPr wrap="square">
            <a:spAutoFit/>
          </a:bodyPr>
          <a:lstStyle/>
          <a:p>
            <a:r>
              <a:rPr lang="en-US" sz="1000" dirty="0">
                <a:latin typeface="PF Bague Sans Pro Light" panose="02000503000000020003" pitchFamily="50" charset="0"/>
                <a:cs typeface="Arial" panose="020B0604020202020204" pitchFamily="34" charset="0"/>
              </a:rPr>
              <a:t>Afro Flow Yoga on Ready, Set, Fit - 2018</a:t>
            </a:r>
            <a:endParaRPr lang="en-CA" sz="1000" dirty="0">
              <a:latin typeface="PF Bague Sans Pro Light" panose="02000503000000020003" pitchFamily="50" charset="0"/>
              <a:cs typeface="Arial" panose="020B0604020202020204" pitchFamily="34" charset="0"/>
            </a:endParaRPr>
          </a:p>
        </p:txBody>
      </p:sp>
      <p:pic>
        <p:nvPicPr>
          <p:cNvPr id="12" name="Picture 11" descr="A picture containing drawing, computer&#10;&#10;Description automatically generated">
            <a:hlinkClick r:id="rId9"/>
            <a:extLst>
              <a:ext uri="{FF2B5EF4-FFF2-40B4-BE49-F238E27FC236}">
                <a16:creationId xmlns:a16="http://schemas.microsoft.com/office/drawing/2014/main" id="{C9534BCB-85B6-47EC-8E84-EB8184DC491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628317" y="2349953"/>
            <a:ext cx="4515759" cy="2867294"/>
          </a:xfrm>
          <a:prstGeom prst="rect">
            <a:avLst/>
          </a:prstGeom>
        </p:spPr>
      </p:pic>
    </p:spTree>
    <p:extLst>
      <p:ext uri="{BB962C8B-B14F-4D97-AF65-F5344CB8AC3E}">
        <p14:creationId xmlns:p14="http://schemas.microsoft.com/office/powerpoint/2010/main" val="41085206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2298B8E-216F-49AB-B58A-0BB5332204C1}"/>
              </a:ext>
            </a:extLst>
          </p:cNvPr>
          <p:cNvPicPr>
            <a:picLocks noChangeAspect="1"/>
          </p:cNvPicPr>
          <p:nvPr/>
        </p:nvPicPr>
        <p:blipFill>
          <a:blip r:embed="rId2">
            <a:extLst>
              <a:ext uri="{28A0092B-C50C-407E-A947-70E740481C1C}">
                <a14:useLocalDpi xmlns:a14="http://schemas.microsoft.com/office/drawing/2010/main" val="0"/>
              </a:ext>
            </a:extLst>
          </a:blip>
          <a:stretch/>
        </p:blipFill>
        <p:spPr>
          <a:xfrm>
            <a:off x="2907234" y="290268"/>
            <a:ext cx="1957931" cy="949596"/>
          </a:xfrm>
          <a:prstGeom prst="rect">
            <a:avLst/>
          </a:prstGeom>
        </p:spPr>
      </p:pic>
      <p:sp>
        <p:nvSpPr>
          <p:cNvPr id="4" name="Rectangle 3">
            <a:extLst>
              <a:ext uri="{FF2B5EF4-FFF2-40B4-BE49-F238E27FC236}">
                <a16:creationId xmlns:a16="http://schemas.microsoft.com/office/drawing/2014/main" id="{05225113-200A-4FBC-BCAE-798F5451DBC8}"/>
              </a:ext>
            </a:extLst>
          </p:cNvPr>
          <p:cNvSpPr/>
          <p:nvPr/>
        </p:nvSpPr>
        <p:spPr>
          <a:xfrm>
            <a:off x="2276143" y="1349202"/>
            <a:ext cx="3220112" cy="707886"/>
          </a:xfrm>
          <a:prstGeom prst="rect">
            <a:avLst/>
          </a:prstGeom>
        </p:spPr>
        <p:txBody>
          <a:bodyPr wrap="none">
            <a:spAutoFit/>
          </a:bodyPr>
          <a:lstStyle/>
          <a:p>
            <a:r>
              <a:rPr lang="en-US" sz="2400" b="1" spc="-85" dirty="0">
                <a:solidFill>
                  <a:srgbClr val="790B4C"/>
                </a:solidFill>
                <a:latin typeface="Intro" panose="02000000000000000000" pitchFamily="50" charset="0"/>
                <a:cs typeface="Times New Roman" panose="02020603050405020304" pitchFamily="18" charset="0"/>
              </a:rPr>
              <a:t>BROADCAST MEDIA</a:t>
            </a:r>
          </a:p>
          <a:p>
            <a:pPr algn="ctr"/>
            <a:r>
              <a:rPr lang="en-US" sz="1600" dirty="0">
                <a:solidFill>
                  <a:srgbClr val="790B4C"/>
                </a:solidFill>
                <a:latin typeface="PF Bague Sans Pro" panose="02000506000000020003" pitchFamily="50" charset="0"/>
                <a:cs typeface="Times New Roman" panose="02020603050405020304" pitchFamily="18" charset="0"/>
              </a:rPr>
              <a:t>Click on image for video</a:t>
            </a:r>
            <a:endParaRPr lang="en-CA" sz="1600" dirty="0">
              <a:solidFill>
                <a:srgbClr val="790B4C"/>
              </a:solidFill>
              <a:latin typeface="PF Bague Sans Pro" panose="02000506000000020003" pitchFamily="50" charset="0"/>
            </a:endParaRPr>
          </a:p>
        </p:txBody>
      </p:sp>
      <p:pic>
        <p:nvPicPr>
          <p:cNvPr id="21" name="Picture 20">
            <a:hlinkClick r:id="rId3"/>
            <a:extLst>
              <a:ext uri="{FF2B5EF4-FFF2-40B4-BE49-F238E27FC236}">
                <a16:creationId xmlns:a16="http://schemas.microsoft.com/office/drawing/2014/main" id="{D618F2F6-DB29-4698-9FF2-5F9649E21487}"/>
              </a:ext>
            </a:extLst>
          </p:cNvPr>
          <p:cNvPicPr>
            <a:picLocks noChangeAspect="1"/>
          </p:cNvPicPr>
          <p:nvPr/>
        </p:nvPicPr>
        <p:blipFill>
          <a:blip r:embed="rId4"/>
          <a:stretch>
            <a:fillRect/>
          </a:stretch>
        </p:blipFill>
        <p:spPr>
          <a:xfrm>
            <a:off x="410520" y="2972954"/>
            <a:ext cx="2157984" cy="1206191"/>
          </a:xfrm>
          <a:prstGeom prst="rect">
            <a:avLst/>
          </a:prstGeom>
        </p:spPr>
      </p:pic>
      <p:sp>
        <p:nvSpPr>
          <p:cNvPr id="22" name="Rectangle 21">
            <a:extLst>
              <a:ext uri="{FF2B5EF4-FFF2-40B4-BE49-F238E27FC236}">
                <a16:creationId xmlns:a16="http://schemas.microsoft.com/office/drawing/2014/main" id="{4A4099D0-EE4A-481A-8420-EA26A3A4D7F5}"/>
              </a:ext>
            </a:extLst>
          </p:cNvPr>
          <p:cNvSpPr/>
          <p:nvPr/>
        </p:nvSpPr>
        <p:spPr>
          <a:xfrm>
            <a:off x="283872" y="4256922"/>
            <a:ext cx="2157984" cy="400110"/>
          </a:xfrm>
          <a:prstGeom prst="rect">
            <a:avLst/>
          </a:prstGeom>
        </p:spPr>
        <p:txBody>
          <a:bodyPr wrap="square">
            <a:spAutoFit/>
          </a:bodyPr>
          <a:lstStyle/>
          <a:p>
            <a:r>
              <a:rPr lang="en-US" sz="1000" dirty="0">
                <a:latin typeface="PF Bague Sans Pro Light" panose="02000503000000020003" pitchFamily="50" charset="0"/>
                <a:cs typeface="Arial" panose="020B0604020202020204" pitchFamily="34" charset="0"/>
              </a:rPr>
              <a:t>Afro Flow Yoga interview with BNN News - 2017</a:t>
            </a:r>
            <a:endParaRPr lang="en-CA" sz="1000" dirty="0">
              <a:latin typeface="PF Bague Sans Pro Light" panose="02000503000000020003" pitchFamily="50" charset="0"/>
              <a:cs typeface="Arial" panose="020B0604020202020204" pitchFamily="34" charset="0"/>
            </a:endParaRPr>
          </a:p>
        </p:txBody>
      </p:sp>
      <p:pic>
        <p:nvPicPr>
          <p:cNvPr id="13" name="Picture 12">
            <a:hlinkClick r:id="rId5"/>
            <a:extLst>
              <a:ext uri="{FF2B5EF4-FFF2-40B4-BE49-F238E27FC236}">
                <a16:creationId xmlns:a16="http://schemas.microsoft.com/office/drawing/2014/main" id="{E8D32DEC-3241-4D6B-B029-2FCAE555FDA2}"/>
              </a:ext>
            </a:extLst>
          </p:cNvPr>
          <p:cNvPicPr>
            <a:picLocks noChangeAspect="1"/>
          </p:cNvPicPr>
          <p:nvPr/>
        </p:nvPicPr>
        <p:blipFill>
          <a:blip r:embed="rId6"/>
          <a:stretch>
            <a:fillRect/>
          </a:stretch>
        </p:blipFill>
        <p:spPr>
          <a:xfrm>
            <a:off x="5218721" y="2972137"/>
            <a:ext cx="2157984" cy="1207008"/>
          </a:xfrm>
          <a:prstGeom prst="rect">
            <a:avLst/>
          </a:prstGeom>
        </p:spPr>
      </p:pic>
      <p:sp>
        <p:nvSpPr>
          <p:cNvPr id="15" name="Rectangle 14">
            <a:extLst>
              <a:ext uri="{FF2B5EF4-FFF2-40B4-BE49-F238E27FC236}">
                <a16:creationId xmlns:a16="http://schemas.microsoft.com/office/drawing/2014/main" id="{FE3A4551-B76D-45FD-BEE6-B3D5BC1D9AFB}"/>
              </a:ext>
            </a:extLst>
          </p:cNvPr>
          <p:cNvSpPr/>
          <p:nvPr/>
        </p:nvSpPr>
        <p:spPr>
          <a:xfrm>
            <a:off x="5218722" y="4323011"/>
            <a:ext cx="2157984" cy="400110"/>
          </a:xfrm>
          <a:prstGeom prst="rect">
            <a:avLst/>
          </a:prstGeom>
        </p:spPr>
        <p:txBody>
          <a:bodyPr wrap="square">
            <a:spAutoFit/>
          </a:bodyPr>
          <a:lstStyle/>
          <a:p>
            <a:r>
              <a:rPr lang="en-US" sz="1000" dirty="0">
                <a:latin typeface="PF Bague Sans Pro Light" panose="02000503000000020003" pitchFamily="50" charset="0"/>
                <a:cs typeface="Arial" panose="020B0604020202020204" pitchFamily="34" charset="0"/>
              </a:rPr>
              <a:t>Afro Flow Yoga on Arise and Shine – 2014</a:t>
            </a:r>
            <a:endParaRPr lang="en-CA" sz="1000" dirty="0">
              <a:latin typeface="PF Bague Sans Pro Light" panose="02000503000000020003" pitchFamily="50" charset="0"/>
              <a:cs typeface="Arial" panose="020B0604020202020204" pitchFamily="34" charset="0"/>
            </a:endParaRPr>
          </a:p>
        </p:txBody>
      </p:sp>
      <p:sp>
        <p:nvSpPr>
          <p:cNvPr id="23" name="Rectangle 22">
            <a:extLst>
              <a:ext uri="{FF2B5EF4-FFF2-40B4-BE49-F238E27FC236}">
                <a16:creationId xmlns:a16="http://schemas.microsoft.com/office/drawing/2014/main" id="{8C5B41BF-A610-4E18-8778-677DFDE3304A}"/>
              </a:ext>
            </a:extLst>
          </p:cNvPr>
          <p:cNvSpPr/>
          <p:nvPr/>
        </p:nvSpPr>
        <p:spPr>
          <a:xfrm>
            <a:off x="2713735" y="4229061"/>
            <a:ext cx="2251457" cy="400110"/>
          </a:xfrm>
          <a:prstGeom prst="rect">
            <a:avLst/>
          </a:prstGeom>
        </p:spPr>
        <p:txBody>
          <a:bodyPr wrap="square">
            <a:spAutoFit/>
          </a:bodyPr>
          <a:lstStyle/>
          <a:p>
            <a:r>
              <a:rPr lang="en-US" sz="1000" dirty="0">
                <a:latin typeface="PF Bague Sans Pro Light" panose="02000503000000020003" pitchFamily="50" charset="0"/>
                <a:cs typeface="Arial" panose="020B0604020202020204" pitchFamily="34" charset="0"/>
              </a:rPr>
              <a:t>Afro Flow Yoga interview with Shakti Sundari at Bali Spirit Festival - 2017</a:t>
            </a:r>
            <a:endParaRPr lang="en-CA" sz="1000" dirty="0">
              <a:latin typeface="PF Bague Sans Pro Light" panose="02000503000000020003" pitchFamily="50" charset="0"/>
              <a:cs typeface="Arial" panose="020B0604020202020204" pitchFamily="34" charset="0"/>
            </a:endParaRPr>
          </a:p>
        </p:txBody>
      </p:sp>
      <p:pic>
        <p:nvPicPr>
          <p:cNvPr id="24" name="Picture 23">
            <a:hlinkClick r:id="rId7"/>
            <a:extLst>
              <a:ext uri="{FF2B5EF4-FFF2-40B4-BE49-F238E27FC236}">
                <a16:creationId xmlns:a16="http://schemas.microsoft.com/office/drawing/2014/main" id="{6340657A-7D65-475D-BCE4-C23C1141BFD6}"/>
              </a:ext>
            </a:extLst>
          </p:cNvPr>
          <p:cNvPicPr>
            <a:picLocks noChangeAspect="1"/>
          </p:cNvPicPr>
          <p:nvPr/>
        </p:nvPicPr>
        <p:blipFill>
          <a:blip r:embed="rId8"/>
          <a:stretch>
            <a:fillRect/>
          </a:stretch>
        </p:blipFill>
        <p:spPr>
          <a:xfrm>
            <a:off x="2807208" y="2981853"/>
            <a:ext cx="2157984" cy="1207008"/>
          </a:xfrm>
          <a:prstGeom prst="rect">
            <a:avLst/>
          </a:prstGeom>
        </p:spPr>
      </p:pic>
      <p:pic>
        <p:nvPicPr>
          <p:cNvPr id="27" name="Picture 26">
            <a:hlinkClick r:id="rId9"/>
            <a:extLst>
              <a:ext uri="{FF2B5EF4-FFF2-40B4-BE49-F238E27FC236}">
                <a16:creationId xmlns:a16="http://schemas.microsoft.com/office/drawing/2014/main" id="{85785502-2300-4529-8E6C-9D3728A05472}"/>
              </a:ext>
            </a:extLst>
          </p:cNvPr>
          <p:cNvPicPr>
            <a:picLocks noChangeAspect="1"/>
          </p:cNvPicPr>
          <p:nvPr/>
        </p:nvPicPr>
        <p:blipFill>
          <a:blip r:embed="rId10"/>
          <a:stretch>
            <a:fillRect/>
          </a:stretch>
        </p:blipFill>
        <p:spPr>
          <a:xfrm>
            <a:off x="4018571" y="5429230"/>
            <a:ext cx="2156679" cy="1206191"/>
          </a:xfrm>
          <a:prstGeom prst="rect">
            <a:avLst/>
          </a:prstGeom>
        </p:spPr>
      </p:pic>
      <p:pic>
        <p:nvPicPr>
          <p:cNvPr id="28" name="Picture 27">
            <a:hlinkClick r:id="rId11"/>
            <a:extLst>
              <a:ext uri="{FF2B5EF4-FFF2-40B4-BE49-F238E27FC236}">
                <a16:creationId xmlns:a16="http://schemas.microsoft.com/office/drawing/2014/main" id="{B285A114-D764-4D2E-A23C-329C361EA3AF}"/>
              </a:ext>
            </a:extLst>
          </p:cNvPr>
          <p:cNvPicPr>
            <a:picLocks noChangeAspect="1"/>
          </p:cNvPicPr>
          <p:nvPr/>
        </p:nvPicPr>
        <p:blipFill>
          <a:blip r:embed="rId12"/>
          <a:stretch>
            <a:fillRect/>
          </a:stretch>
        </p:blipFill>
        <p:spPr>
          <a:xfrm>
            <a:off x="1493930" y="5445226"/>
            <a:ext cx="2157985" cy="1206191"/>
          </a:xfrm>
          <a:prstGeom prst="rect">
            <a:avLst/>
          </a:prstGeom>
        </p:spPr>
      </p:pic>
      <p:sp>
        <p:nvSpPr>
          <p:cNvPr id="29" name="Rectangle 28">
            <a:extLst>
              <a:ext uri="{FF2B5EF4-FFF2-40B4-BE49-F238E27FC236}">
                <a16:creationId xmlns:a16="http://schemas.microsoft.com/office/drawing/2014/main" id="{C27CA14E-DBEE-4477-9A84-88C786B98A92}"/>
              </a:ext>
            </a:extLst>
          </p:cNvPr>
          <p:cNvSpPr/>
          <p:nvPr/>
        </p:nvSpPr>
        <p:spPr>
          <a:xfrm>
            <a:off x="3997291" y="6719916"/>
            <a:ext cx="2177959" cy="399110"/>
          </a:xfrm>
          <a:prstGeom prst="rect">
            <a:avLst/>
          </a:prstGeom>
        </p:spPr>
        <p:txBody>
          <a:bodyPr wrap="square">
            <a:spAutoFit/>
          </a:bodyPr>
          <a:lstStyle/>
          <a:p>
            <a:r>
              <a:rPr lang="en-CA" sz="1000" dirty="0">
                <a:latin typeface="PF Bague Sans Pro Light" panose="02000503000000020003" pitchFamily="50" charset="0"/>
                <a:cs typeface="Arial" panose="020B0604020202020204" pitchFamily="34" charset="0"/>
              </a:rPr>
              <a:t>Afro Flow Yoga on Better Living with Liz Walker - 2011</a:t>
            </a:r>
          </a:p>
        </p:txBody>
      </p:sp>
      <p:sp>
        <p:nvSpPr>
          <p:cNvPr id="30" name="Rectangle 29">
            <a:extLst>
              <a:ext uri="{FF2B5EF4-FFF2-40B4-BE49-F238E27FC236}">
                <a16:creationId xmlns:a16="http://schemas.microsoft.com/office/drawing/2014/main" id="{A3F02BA5-D36E-4631-B030-9F9A3C59F0CB}"/>
              </a:ext>
            </a:extLst>
          </p:cNvPr>
          <p:cNvSpPr/>
          <p:nvPr/>
        </p:nvSpPr>
        <p:spPr>
          <a:xfrm>
            <a:off x="1493930" y="6753893"/>
            <a:ext cx="2303423" cy="400110"/>
          </a:xfrm>
          <a:prstGeom prst="rect">
            <a:avLst/>
          </a:prstGeom>
        </p:spPr>
        <p:txBody>
          <a:bodyPr wrap="square">
            <a:spAutoFit/>
          </a:bodyPr>
          <a:lstStyle/>
          <a:p>
            <a:r>
              <a:rPr lang="en-CA" sz="1000" dirty="0">
                <a:latin typeface="PF Bague Sans Pro Light" panose="02000503000000020003" pitchFamily="50" charset="0"/>
                <a:cs typeface="Arial" panose="020B0604020202020204" pitchFamily="34" charset="0"/>
              </a:rPr>
              <a:t>Afro Flow Yoga at The Dance Complex - 2013</a:t>
            </a:r>
          </a:p>
        </p:txBody>
      </p:sp>
    </p:spTree>
    <p:extLst>
      <p:ext uri="{BB962C8B-B14F-4D97-AF65-F5344CB8AC3E}">
        <p14:creationId xmlns:p14="http://schemas.microsoft.com/office/powerpoint/2010/main" val="22914984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63A3E05-6FAC-4672-BE92-F50A0E12E90C}"/>
              </a:ext>
            </a:extLst>
          </p:cNvPr>
          <p:cNvPicPr>
            <a:picLocks noChangeAspect="1"/>
          </p:cNvPicPr>
          <p:nvPr/>
        </p:nvPicPr>
        <p:blipFill>
          <a:blip r:embed="rId2">
            <a:extLst>
              <a:ext uri="{28A0092B-C50C-407E-A947-70E740481C1C}">
                <a14:useLocalDpi xmlns:a14="http://schemas.microsoft.com/office/drawing/2010/main" val="0"/>
              </a:ext>
            </a:extLst>
          </a:blip>
          <a:stretch/>
        </p:blipFill>
        <p:spPr>
          <a:xfrm>
            <a:off x="2907234" y="330908"/>
            <a:ext cx="1957931" cy="949596"/>
          </a:xfrm>
          <a:prstGeom prst="rect">
            <a:avLst/>
          </a:prstGeom>
        </p:spPr>
      </p:pic>
      <p:sp>
        <p:nvSpPr>
          <p:cNvPr id="3" name="Rectangle 2">
            <a:extLst>
              <a:ext uri="{FF2B5EF4-FFF2-40B4-BE49-F238E27FC236}">
                <a16:creationId xmlns:a16="http://schemas.microsoft.com/office/drawing/2014/main" id="{63AA7058-F455-40EB-88AC-A1B7C60F769C}"/>
              </a:ext>
            </a:extLst>
          </p:cNvPr>
          <p:cNvSpPr/>
          <p:nvPr/>
        </p:nvSpPr>
        <p:spPr>
          <a:xfrm>
            <a:off x="2800802" y="1351917"/>
            <a:ext cx="2170787" cy="461665"/>
          </a:xfrm>
          <a:prstGeom prst="rect">
            <a:avLst/>
          </a:prstGeom>
        </p:spPr>
        <p:txBody>
          <a:bodyPr wrap="none">
            <a:spAutoFit/>
          </a:bodyPr>
          <a:lstStyle/>
          <a:p>
            <a:r>
              <a:rPr lang="en-US" sz="2400" b="1" dirty="0">
                <a:solidFill>
                  <a:srgbClr val="790B4C"/>
                </a:solidFill>
                <a:latin typeface="Intro" panose="02000000000000000000" pitchFamily="50" charset="0"/>
                <a:ea typeface="Calibri" panose="020F0502020204030204" pitchFamily="34" charset="0"/>
                <a:cs typeface="Times New Roman" panose="02020603050405020304" pitchFamily="18" charset="0"/>
              </a:rPr>
              <a:t>RESOURCES</a:t>
            </a:r>
            <a:endParaRPr lang="en-CA" sz="2400" b="1" dirty="0">
              <a:solidFill>
                <a:srgbClr val="790B4C"/>
              </a:solidFill>
              <a:latin typeface="Intro" panose="02000000000000000000" pitchFamily="50" charset="0"/>
            </a:endParaRPr>
          </a:p>
        </p:txBody>
      </p:sp>
      <p:sp>
        <p:nvSpPr>
          <p:cNvPr id="10" name="Rectangle 9">
            <a:extLst>
              <a:ext uri="{FF2B5EF4-FFF2-40B4-BE49-F238E27FC236}">
                <a16:creationId xmlns:a16="http://schemas.microsoft.com/office/drawing/2014/main" id="{C39A7AC6-1016-4067-9101-374F17B02CF3}"/>
              </a:ext>
            </a:extLst>
          </p:cNvPr>
          <p:cNvSpPr/>
          <p:nvPr/>
        </p:nvSpPr>
        <p:spPr>
          <a:xfrm>
            <a:off x="2082940" y="1638300"/>
            <a:ext cx="3606509" cy="382349"/>
          </a:xfrm>
          <a:prstGeom prst="rect">
            <a:avLst/>
          </a:prstGeom>
        </p:spPr>
        <p:txBody>
          <a:bodyPr wrap="square">
            <a:spAutoFit/>
          </a:bodyPr>
          <a:lstStyle/>
          <a:p>
            <a:pPr marR="45720">
              <a:lnSpc>
                <a:spcPct val="111000"/>
              </a:lnSpc>
              <a:spcBef>
                <a:spcPts val="1440"/>
              </a:spcBef>
            </a:pPr>
            <a:r>
              <a:rPr lang="en-CA" b="1" dirty="0">
                <a:solidFill>
                  <a:srgbClr val="790B4C"/>
                </a:solidFill>
                <a:latin typeface="PF Bague Sans Pro Light" panose="02000503000000020003" pitchFamily="50" charset="0"/>
                <a:ea typeface="Calibri" panose="020F0502020204030204" pitchFamily="34" charset="0"/>
                <a:cs typeface="Times New Roman" panose="02020603050405020304" pitchFamily="18" charset="0"/>
              </a:rPr>
              <a:t>www.afroflowyoga.com/resources</a:t>
            </a:r>
          </a:p>
        </p:txBody>
      </p:sp>
      <p:pic>
        <p:nvPicPr>
          <p:cNvPr id="11" name="AFY_Symbol4.pdf" descr="AFY_Symbol4.pdf">
            <a:extLst>
              <a:ext uri="{FF2B5EF4-FFF2-40B4-BE49-F238E27FC236}">
                <a16:creationId xmlns:a16="http://schemas.microsoft.com/office/drawing/2014/main" id="{B0882D00-48C2-4E9D-8D77-D559C4CC8DA7}"/>
              </a:ext>
            </a:extLst>
          </p:cNvPr>
          <p:cNvPicPr>
            <a:picLocks noChangeAspect="1"/>
          </p:cNvPicPr>
          <p:nvPr/>
        </p:nvPicPr>
        <p:blipFill>
          <a:blip r:embed="rId3"/>
          <a:stretch>
            <a:fillRect/>
          </a:stretch>
        </p:blipFill>
        <p:spPr>
          <a:xfrm>
            <a:off x="514190" y="4152408"/>
            <a:ext cx="987150" cy="1118698"/>
          </a:xfrm>
          <a:prstGeom prst="rect">
            <a:avLst/>
          </a:prstGeom>
          <a:ln w="12700">
            <a:miter lim="400000"/>
          </a:ln>
        </p:spPr>
      </p:pic>
      <p:sp>
        <p:nvSpPr>
          <p:cNvPr id="12" name="Rectangle 11">
            <a:extLst>
              <a:ext uri="{FF2B5EF4-FFF2-40B4-BE49-F238E27FC236}">
                <a16:creationId xmlns:a16="http://schemas.microsoft.com/office/drawing/2014/main" id="{A8FB7BAF-575B-4545-A667-A5FB6620E989}"/>
              </a:ext>
            </a:extLst>
          </p:cNvPr>
          <p:cNvSpPr/>
          <p:nvPr/>
        </p:nvSpPr>
        <p:spPr>
          <a:xfrm>
            <a:off x="1899454" y="4171132"/>
            <a:ext cx="5496211" cy="1077218"/>
          </a:xfrm>
          <a:prstGeom prst="rect">
            <a:avLst/>
          </a:prstGeom>
        </p:spPr>
        <p:txBody>
          <a:bodyPr wrap="square">
            <a:spAutoFit/>
          </a:bodyPr>
          <a:lstStyle/>
          <a:p>
            <a:r>
              <a:rPr lang="en-CA" sz="1600" b="1" dirty="0">
                <a:solidFill>
                  <a:srgbClr val="000000"/>
                </a:solidFill>
                <a:latin typeface="PF Bague Sans Pro Light" panose="02000503000000020003" pitchFamily="50" charset="0"/>
                <a:ea typeface="Calibri" panose="020F0502020204030204" pitchFamily="34" charset="0"/>
                <a:cs typeface="Times New Roman" panose="02020603050405020304" pitchFamily="18" charset="0"/>
              </a:rPr>
              <a:t>History of Racism</a:t>
            </a:r>
          </a:p>
          <a:p>
            <a:r>
              <a:rPr lang="en-CA" sz="1600" dirty="0">
                <a:solidFill>
                  <a:srgbClr val="000000"/>
                </a:solidFill>
                <a:latin typeface="PF Bague Sans Pro Light" panose="02000503000000020003" pitchFamily="50" charset="0"/>
                <a:cs typeface="Times New Roman" panose="02020603050405020304" pitchFamily="18" charset="0"/>
              </a:rPr>
              <a:t>Books, articles, documentaries, resource lists, Dark Girls 2 documentary on the OWN network featuring segment on Afro Flow Yoga</a:t>
            </a:r>
            <a:endParaRPr lang="en-CA" sz="1600" dirty="0">
              <a:latin typeface="PF Bague Sans Pro Light" panose="02000503000000020003" pitchFamily="50" charset="0"/>
            </a:endParaRPr>
          </a:p>
        </p:txBody>
      </p:sp>
      <p:pic>
        <p:nvPicPr>
          <p:cNvPr id="13" name="AFY_Symbol3-small.png">
            <a:extLst>
              <a:ext uri="{FF2B5EF4-FFF2-40B4-BE49-F238E27FC236}">
                <a16:creationId xmlns:a16="http://schemas.microsoft.com/office/drawing/2014/main" id="{C2BCEFA8-57C3-4B74-BB84-C7AB6CD13B2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62541" y="5887256"/>
            <a:ext cx="1629816" cy="1222361"/>
          </a:xfrm>
          <a:prstGeom prst="rect">
            <a:avLst/>
          </a:prstGeom>
          <a:ln w="12700">
            <a:miter lim="400000"/>
          </a:ln>
        </p:spPr>
      </p:pic>
      <p:sp>
        <p:nvSpPr>
          <p:cNvPr id="14" name="Rectangle 13">
            <a:extLst>
              <a:ext uri="{FF2B5EF4-FFF2-40B4-BE49-F238E27FC236}">
                <a16:creationId xmlns:a16="http://schemas.microsoft.com/office/drawing/2014/main" id="{42BC32EB-F86C-462D-A12E-52589A7574AD}"/>
              </a:ext>
            </a:extLst>
          </p:cNvPr>
          <p:cNvSpPr/>
          <p:nvPr/>
        </p:nvSpPr>
        <p:spPr>
          <a:xfrm>
            <a:off x="1899454" y="6032399"/>
            <a:ext cx="5496211" cy="1077218"/>
          </a:xfrm>
          <a:prstGeom prst="rect">
            <a:avLst/>
          </a:prstGeom>
        </p:spPr>
        <p:txBody>
          <a:bodyPr wrap="square">
            <a:spAutoFit/>
          </a:bodyPr>
          <a:lstStyle/>
          <a:p>
            <a:r>
              <a:rPr lang="en-CA" sz="1600" b="1" dirty="0">
                <a:latin typeface="PF Bague Sans Pro Light" panose="02000503000000020003" pitchFamily="50" charset="0"/>
              </a:rPr>
              <a:t>Restoring our Roots to Rise</a:t>
            </a:r>
          </a:p>
          <a:p>
            <a:r>
              <a:rPr lang="en-CA" sz="1600" dirty="0">
                <a:latin typeface="PF Bague Sans Pro Light" panose="02000503000000020003" pitchFamily="50" charset="0"/>
              </a:rPr>
              <a:t>Organizations for Mental Health, organizations, community offerings, meditation resources, books, videos</a:t>
            </a:r>
          </a:p>
          <a:p>
            <a:r>
              <a:rPr lang="en-CA" sz="1600" dirty="0">
                <a:latin typeface="PF Bague Sans Pro Light" panose="02000503000000020003" pitchFamily="50" charset="0"/>
              </a:rPr>
              <a:t>Black-owned businesses resources</a:t>
            </a:r>
          </a:p>
        </p:txBody>
      </p:sp>
      <p:pic>
        <p:nvPicPr>
          <p:cNvPr id="15" name="AFY_Symbol2-small.png" descr="AFY_Symbol2-small.png">
            <a:extLst>
              <a:ext uri="{FF2B5EF4-FFF2-40B4-BE49-F238E27FC236}">
                <a16:creationId xmlns:a16="http://schemas.microsoft.com/office/drawing/2014/main" id="{BB4542C5-6CE1-4E23-9911-BC4E9C56B21B}"/>
              </a:ext>
            </a:extLst>
          </p:cNvPr>
          <p:cNvPicPr>
            <a:picLocks noChangeAspect="1"/>
          </p:cNvPicPr>
          <p:nvPr/>
        </p:nvPicPr>
        <p:blipFill>
          <a:blip r:embed="rId5"/>
          <a:stretch>
            <a:fillRect/>
          </a:stretch>
        </p:blipFill>
        <p:spPr>
          <a:xfrm>
            <a:off x="381411" y="7725767"/>
            <a:ext cx="1135034" cy="1135034"/>
          </a:xfrm>
          <a:prstGeom prst="rect">
            <a:avLst/>
          </a:prstGeom>
          <a:ln w="12700">
            <a:miter lim="400000"/>
          </a:ln>
        </p:spPr>
      </p:pic>
      <p:sp>
        <p:nvSpPr>
          <p:cNvPr id="16" name="Rectangle 15">
            <a:extLst>
              <a:ext uri="{FF2B5EF4-FFF2-40B4-BE49-F238E27FC236}">
                <a16:creationId xmlns:a16="http://schemas.microsoft.com/office/drawing/2014/main" id="{8C99252F-84C8-429C-8E1F-4477327DDE04}"/>
              </a:ext>
            </a:extLst>
          </p:cNvPr>
          <p:cNvSpPr/>
          <p:nvPr/>
        </p:nvSpPr>
        <p:spPr>
          <a:xfrm>
            <a:off x="1908830" y="7875486"/>
            <a:ext cx="5717228" cy="830997"/>
          </a:xfrm>
          <a:prstGeom prst="rect">
            <a:avLst/>
          </a:prstGeom>
        </p:spPr>
        <p:txBody>
          <a:bodyPr wrap="square">
            <a:spAutoFit/>
          </a:bodyPr>
          <a:lstStyle/>
          <a:p>
            <a:r>
              <a:rPr lang="en-CA" sz="1600" b="1" dirty="0">
                <a:latin typeface="PF Bague Sans Pro Light" panose="02000503000000020003" pitchFamily="50" charset="0"/>
              </a:rPr>
              <a:t>Deconstructing Racism and becoming Anti-Racist</a:t>
            </a:r>
          </a:p>
          <a:p>
            <a:r>
              <a:rPr lang="en-CA" sz="1600" dirty="0">
                <a:latin typeface="PF Bague Sans Pro Light" panose="02000503000000020003" pitchFamily="50" charset="0"/>
              </a:rPr>
              <a:t>Organizations, books, articles, resource list, podcasts, videos</a:t>
            </a:r>
          </a:p>
          <a:p>
            <a:endParaRPr lang="en-CA" sz="1600" dirty="0">
              <a:latin typeface="PF Bague Sans Pro Light" panose="02000503000000020003" pitchFamily="50" charset="0"/>
            </a:endParaRPr>
          </a:p>
        </p:txBody>
      </p:sp>
      <p:sp>
        <p:nvSpPr>
          <p:cNvPr id="17" name="Rectangle 16">
            <a:extLst>
              <a:ext uri="{FF2B5EF4-FFF2-40B4-BE49-F238E27FC236}">
                <a16:creationId xmlns:a16="http://schemas.microsoft.com/office/drawing/2014/main" id="{72146D3F-281B-41B7-8AAE-5287F81A5B41}"/>
              </a:ext>
            </a:extLst>
          </p:cNvPr>
          <p:cNvSpPr/>
          <p:nvPr/>
        </p:nvSpPr>
        <p:spPr>
          <a:xfrm>
            <a:off x="1899454" y="2451258"/>
            <a:ext cx="5717227" cy="1077218"/>
          </a:xfrm>
          <a:prstGeom prst="rect">
            <a:avLst/>
          </a:prstGeom>
        </p:spPr>
        <p:txBody>
          <a:bodyPr wrap="square">
            <a:spAutoFit/>
          </a:bodyPr>
          <a:lstStyle/>
          <a:p>
            <a:r>
              <a:rPr lang="en-CA" sz="1600" b="1" dirty="0">
                <a:latin typeface="PF Bague Sans Pro Light" panose="02000503000000020003" pitchFamily="50" charset="0"/>
              </a:rPr>
              <a:t>Afro Flow Yoga® Training programs: Module 1 – Foundations</a:t>
            </a:r>
          </a:p>
          <a:p>
            <a:r>
              <a:rPr lang="en-CA" sz="1600" dirty="0">
                <a:latin typeface="PF Bague Sans Pro Light" panose="02000503000000020003" pitchFamily="50" charset="0"/>
              </a:rPr>
              <a:t>Immerse in the history and the culture of the African Diaspora, in your inheritance and legacies. Explore the practice of self-discipline and spiritual development.</a:t>
            </a:r>
          </a:p>
        </p:txBody>
      </p:sp>
      <p:pic>
        <p:nvPicPr>
          <p:cNvPr id="19" name="AFY_Symbol3-small.png" descr="AFY_Symbol3-small.png">
            <a:extLst>
              <a:ext uri="{FF2B5EF4-FFF2-40B4-BE49-F238E27FC236}">
                <a16:creationId xmlns:a16="http://schemas.microsoft.com/office/drawing/2014/main" id="{1F9C175B-FFAC-433A-BF4E-3DBA0F7C8DD3}"/>
              </a:ext>
            </a:extLst>
          </p:cNvPr>
          <p:cNvPicPr>
            <a:picLocks noChangeAspect="1"/>
          </p:cNvPicPr>
          <p:nvPr/>
        </p:nvPicPr>
        <p:blipFill>
          <a:blip r:embed="rId6"/>
          <a:stretch>
            <a:fillRect/>
          </a:stretch>
        </p:blipFill>
        <p:spPr>
          <a:xfrm>
            <a:off x="381411" y="2371539"/>
            <a:ext cx="1218183" cy="1222361"/>
          </a:xfrm>
          <a:prstGeom prst="rect">
            <a:avLst/>
          </a:prstGeom>
          <a:ln w="12700">
            <a:miter lim="400000"/>
          </a:ln>
        </p:spPr>
      </p:pic>
    </p:spTree>
    <p:extLst>
      <p:ext uri="{BB962C8B-B14F-4D97-AF65-F5344CB8AC3E}">
        <p14:creationId xmlns:p14="http://schemas.microsoft.com/office/powerpoint/2010/main" val="11318877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63A3E05-6FAC-4672-BE92-F50A0E12E90C}"/>
              </a:ext>
            </a:extLst>
          </p:cNvPr>
          <p:cNvPicPr>
            <a:picLocks noChangeAspect="1"/>
          </p:cNvPicPr>
          <p:nvPr/>
        </p:nvPicPr>
        <p:blipFill>
          <a:blip r:embed="rId2">
            <a:extLst>
              <a:ext uri="{28A0092B-C50C-407E-A947-70E740481C1C}">
                <a14:useLocalDpi xmlns:a14="http://schemas.microsoft.com/office/drawing/2010/main" val="0"/>
              </a:ext>
            </a:extLst>
          </a:blip>
          <a:stretch/>
        </p:blipFill>
        <p:spPr>
          <a:xfrm>
            <a:off x="2907234" y="330908"/>
            <a:ext cx="1957931" cy="949596"/>
          </a:xfrm>
          <a:prstGeom prst="rect">
            <a:avLst/>
          </a:prstGeom>
        </p:spPr>
      </p:pic>
      <p:sp>
        <p:nvSpPr>
          <p:cNvPr id="3" name="Rectangle 2">
            <a:extLst>
              <a:ext uri="{FF2B5EF4-FFF2-40B4-BE49-F238E27FC236}">
                <a16:creationId xmlns:a16="http://schemas.microsoft.com/office/drawing/2014/main" id="{63AA7058-F455-40EB-88AC-A1B7C60F769C}"/>
              </a:ext>
            </a:extLst>
          </p:cNvPr>
          <p:cNvSpPr/>
          <p:nvPr/>
        </p:nvSpPr>
        <p:spPr>
          <a:xfrm>
            <a:off x="2384024" y="1333830"/>
            <a:ext cx="3004349" cy="461665"/>
          </a:xfrm>
          <a:prstGeom prst="rect">
            <a:avLst/>
          </a:prstGeom>
        </p:spPr>
        <p:txBody>
          <a:bodyPr wrap="none">
            <a:spAutoFit/>
          </a:bodyPr>
          <a:lstStyle/>
          <a:p>
            <a:r>
              <a:rPr lang="en-US" sz="2400" b="1" dirty="0">
                <a:solidFill>
                  <a:srgbClr val="790B4C"/>
                </a:solidFill>
                <a:latin typeface="Intro" panose="02000000000000000000" pitchFamily="50" charset="0"/>
                <a:ea typeface="Calibri" panose="020F0502020204030204" pitchFamily="34" charset="0"/>
                <a:cs typeface="Times New Roman" panose="02020603050405020304" pitchFamily="18" charset="0"/>
              </a:rPr>
              <a:t>USE OF SYMBOLS</a:t>
            </a:r>
            <a:endParaRPr lang="en-CA" sz="2400" b="1" dirty="0">
              <a:solidFill>
                <a:srgbClr val="790B4C"/>
              </a:solidFill>
              <a:latin typeface="Intro" panose="02000000000000000000" pitchFamily="50" charset="0"/>
            </a:endParaRPr>
          </a:p>
        </p:txBody>
      </p:sp>
      <p:sp>
        <p:nvSpPr>
          <p:cNvPr id="10" name="Rectangle 9">
            <a:extLst>
              <a:ext uri="{FF2B5EF4-FFF2-40B4-BE49-F238E27FC236}">
                <a16:creationId xmlns:a16="http://schemas.microsoft.com/office/drawing/2014/main" id="{C39A7AC6-1016-4067-9101-374F17B02CF3}"/>
              </a:ext>
            </a:extLst>
          </p:cNvPr>
          <p:cNvSpPr/>
          <p:nvPr/>
        </p:nvSpPr>
        <p:spPr>
          <a:xfrm>
            <a:off x="721312" y="1797405"/>
            <a:ext cx="6727069" cy="691151"/>
          </a:xfrm>
          <a:prstGeom prst="rect">
            <a:avLst/>
          </a:prstGeom>
        </p:spPr>
        <p:txBody>
          <a:bodyPr wrap="square">
            <a:spAutoFit/>
          </a:bodyPr>
          <a:lstStyle/>
          <a:p>
            <a:pPr marR="45720">
              <a:lnSpc>
                <a:spcPct val="111000"/>
              </a:lnSpc>
              <a:spcBef>
                <a:spcPts val="1440"/>
              </a:spcBef>
            </a:pPr>
            <a:r>
              <a:rPr lang="en-US" dirty="0">
                <a:solidFill>
                  <a:srgbClr val="000000"/>
                </a:solidFill>
                <a:latin typeface="PF Bague Sans Pro Light" panose="02000503000000020003" pitchFamily="50" charset="0"/>
                <a:ea typeface="Calibri" panose="020F0502020204030204" pitchFamily="34" charset="0"/>
                <a:cs typeface="Times New Roman" panose="02020603050405020304" pitchFamily="18" charset="0"/>
              </a:rPr>
              <a:t>Afro Flow Yoga® </a:t>
            </a:r>
            <a:r>
              <a:rPr lang="en-CA" dirty="0">
                <a:solidFill>
                  <a:srgbClr val="000000"/>
                </a:solidFill>
                <a:latin typeface="PF Bague Sans Pro Light" panose="02000503000000020003" pitchFamily="50" charset="0"/>
                <a:ea typeface="Calibri" panose="020F0502020204030204" pitchFamily="34" charset="0"/>
                <a:cs typeface="Times New Roman" panose="02020603050405020304" pitchFamily="18" charset="0"/>
              </a:rPr>
              <a:t>uses several symbols from West African wisdom – the Adinkra symbols.  </a:t>
            </a:r>
            <a:endParaRPr lang="en-CA" dirty="0">
              <a:latin typeface="PF Bague Sans Pro Light" panose="02000503000000020003" pitchFamily="50" charset="0"/>
              <a:ea typeface="Calibri" panose="020F0502020204030204" pitchFamily="34" charset="0"/>
              <a:cs typeface="Times New Roman" panose="02020603050405020304" pitchFamily="18" charset="0"/>
            </a:endParaRPr>
          </a:p>
        </p:txBody>
      </p:sp>
      <p:pic>
        <p:nvPicPr>
          <p:cNvPr id="11" name="AFY_Symbol4.pdf" descr="AFY_Symbol4.pdf">
            <a:extLst>
              <a:ext uri="{FF2B5EF4-FFF2-40B4-BE49-F238E27FC236}">
                <a16:creationId xmlns:a16="http://schemas.microsoft.com/office/drawing/2014/main" id="{B0882D00-48C2-4E9D-8D77-D559C4CC8DA7}"/>
              </a:ext>
            </a:extLst>
          </p:cNvPr>
          <p:cNvPicPr>
            <a:picLocks noChangeAspect="1"/>
          </p:cNvPicPr>
          <p:nvPr/>
        </p:nvPicPr>
        <p:blipFill>
          <a:blip r:embed="rId3"/>
          <a:stretch>
            <a:fillRect/>
          </a:stretch>
        </p:blipFill>
        <p:spPr>
          <a:xfrm>
            <a:off x="624667" y="3980204"/>
            <a:ext cx="923063" cy="1046071"/>
          </a:xfrm>
          <a:prstGeom prst="rect">
            <a:avLst/>
          </a:prstGeom>
          <a:ln w="12700">
            <a:miter lim="400000"/>
          </a:ln>
        </p:spPr>
      </p:pic>
      <p:sp>
        <p:nvSpPr>
          <p:cNvPr id="12" name="Rectangle 11">
            <a:extLst>
              <a:ext uri="{FF2B5EF4-FFF2-40B4-BE49-F238E27FC236}">
                <a16:creationId xmlns:a16="http://schemas.microsoft.com/office/drawing/2014/main" id="{A8FB7BAF-575B-4545-A667-A5FB6620E989}"/>
              </a:ext>
            </a:extLst>
          </p:cNvPr>
          <p:cNvSpPr/>
          <p:nvPr/>
        </p:nvSpPr>
        <p:spPr>
          <a:xfrm>
            <a:off x="1725878" y="3870667"/>
            <a:ext cx="5496211" cy="1569660"/>
          </a:xfrm>
          <a:prstGeom prst="rect">
            <a:avLst/>
          </a:prstGeom>
        </p:spPr>
        <p:txBody>
          <a:bodyPr wrap="square">
            <a:spAutoFit/>
          </a:bodyPr>
          <a:lstStyle/>
          <a:p>
            <a:r>
              <a:rPr lang="en-CA" sz="1600" b="1" dirty="0">
                <a:solidFill>
                  <a:srgbClr val="000000"/>
                </a:solidFill>
                <a:latin typeface="PF Bague Sans Pro Light" panose="02000503000000020003" pitchFamily="50" charset="0"/>
                <a:ea typeface="Calibri" panose="020F0502020204030204" pitchFamily="34" charset="0"/>
                <a:cs typeface="Times New Roman" panose="02020603050405020304" pitchFamily="18" charset="0"/>
              </a:rPr>
              <a:t>SANKOFA</a:t>
            </a:r>
            <a:r>
              <a:rPr lang="en-CA" sz="1600" dirty="0">
                <a:solidFill>
                  <a:srgbClr val="000000"/>
                </a:solidFill>
                <a:latin typeface="PF Bague Sans Pro Light" panose="02000503000000020003" pitchFamily="50" charset="0"/>
                <a:ea typeface="Calibri" panose="020F0502020204030204" pitchFamily="34" charset="0"/>
                <a:cs typeface="Times New Roman" panose="02020603050405020304" pitchFamily="18" charset="0"/>
              </a:rPr>
              <a:t> </a:t>
            </a:r>
            <a:r>
              <a:rPr lang="en-CA" sz="1600" dirty="0">
                <a:latin typeface="PF Bague Sans Pro Light" panose="02000503000000020003" pitchFamily="50" charset="0"/>
              </a:rPr>
              <a:t>teaches us that we must go back to our roots in order to move forward. That is, we should reach back and gather the best of what our past has to teach us, so that we can achieve our full potential as we move forward. Whatever we have lost, forgotten, forgone, or been stripped of can be reclaimed, revived, preserved, and perpetuated.</a:t>
            </a:r>
          </a:p>
        </p:txBody>
      </p:sp>
      <p:pic>
        <p:nvPicPr>
          <p:cNvPr id="13" name="AFY_Symbol3-small.png" descr="AFY_Symbol3-small.png">
            <a:extLst>
              <a:ext uri="{FF2B5EF4-FFF2-40B4-BE49-F238E27FC236}">
                <a16:creationId xmlns:a16="http://schemas.microsoft.com/office/drawing/2014/main" id="{C2BCEFA8-57C3-4B74-BB84-C7AB6CD13B2F}"/>
              </a:ext>
            </a:extLst>
          </p:cNvPr>
          <p:cNvPicPr>
            <a:picLocks noChangeAspect="1"/>
          </p:cNvPicPr>
          <p:nvPr/>
        </p:nvPicPr>
        <p:blipFill>
          <a:blip r:embed="rId4"/>
          <a:stretch>
            <a:fillRect/>
          </a:stretch>
        </p:blipFill>
        <p:spPr>
          <a:xfrm>
            <a:off x="520781" y="5486412"/>
            <a:ext cx="1130834" cy="1134713"/>
          </a:xfrm>
          <a:prstGeom prst="rect">
            <a:avLst/>
          </a:prstGeom>
          <a:ln w="12700">
            <a:miter lim="400000"/>
          </a:ln>
        </p:spPr>
      </p:pic>
      <p:sp>
        <p:nvSpPr>
          <p:cNvPr id="14" name="Rectangle 13">
            <a:extLst>
              <a:ext uri="{FF2B5EF4-FFF2-40B4-BE49-F238E27FC236}">
                <a16:creationId xmlns:a16="http://schemas.microsoft.com/office/drawing/2014/main" id="{42BC32EB-F86C-462D-A12E-52589A7574AD}"/>
              </a:ext>
            </a:extLst>
          </p:cNvPr>
          <p:cNvSpPr/>
          <p:nvPr/>
        </p:nvSpPr>
        <p:spPr>
          <a:xfrm>
            <a:off x="1747596" y="5609226"/>
            <a:ext cx="5717228" cy="1323439"/>
          </a:xfrm>
          <a:prstGeom prst="rect">
            <a:avLst/>
          </a:prstGeom>
        </p:spPr>
        <p:txBody>
          <a:bodyPr wrap="square">
            <a:spAutoFit/>
          </a:bodyPr>
          <a:lstStyle/>
          <a:p>
            <a:r>
              <a:rPr lang="en-CA" sz="1600" b="1" dirty="0">
                <a:latin typeface="PF Bague Sans Pro Light" panose="02000503000000020003" pitchFamily="50" charset="0"/>
              </a:rPr>
              <a:t>SESA WO SUBAN </a:t>
            </a:r>
            <a:r>
              <a:rPr lang="en-CA" sz="1600" dirty="0">
                <a:latin typeface="PF Bague Sans Pro Light" panose="02000503000000020003" pitchFamily="50" charset="0"/>
              </a:rPr>
              <a:t>signifies personal reflection and life transformation. It‘s a composition of two symbols; the inner star which represents a new day and an outer wheel which implies initiative and moving forward. The symbol encourages people to make a positive change to the world by their actions.</a:t>
            </a:r>
          </a:p>
        </p:txBody>
      </p:sp>
      <p:pic>
        <p:nvPicPr>
          <p:cNvPr id="15" name="AFY_Symbol2-small.png" descr="AFY_Symbol2-small.png">
            <a:extLst>
              <a:ext uri="{FF2B5EF4-FFF2-40B4-BE49-F238E27FC236}">
                <a16:creationId xmlns:a16="http://schemas.microsoft.com/office/drawing/2014/main" id="{BB4542C5-6CE1-4E23-9911-BC4E9C56B21B}"/>
              </a:ext>
            </a:extLst>
          </p:cNvPr>
          <p:cNvPicPr>
            <a:picLocks noChangeAspect="1"/>
          </p:cNvPicPr>
          <p:nvPr/>
        </p:nvPicPr>
        <p:blipFill>
          <a:blip r:embed="rId5"/>
          <a:stretch>
            <a:fillRect/>
          </a:stretch>
        </p:blipFill>
        <p:spPr>
          <a:xfrm>
            <a:off x="520781" y="7124165"/>
            <a:ext cx="1081739" cy="1081739"/>
          </a:xfrm>
          <a:prstGeom prst="rect">
            <a:avLst/>
          </a:prstGeom>
          <a:ln w="12700">
            <a:miter lim="400000"/>
          </a:ln>
        </p:spPr>
      </p:pic>
      <p:sp>
        <p:nvSpPr>
          <p:cNvPr id="16" name="Rectangle 15">
            <a:extLst>
              <a:ext uri="{FF2B5EF4-FFF2-40B4-BE49-F238E27FC236}">
                <a16:creationId xmlns:a16="http://schemas.microsoft.com/office/drawing/2014/main" id="{8C99252F-84C8-429C-8E1F-4477327DDE04}"/>
              </a:ext>
            </a:extLst>
          </p:cNvPr>
          <p:cNvSpPr/>
          <p:nvPr/>
        </p:nvSpPr>
        <p:spPr>
          <a:xfrm>
            <a:off x="1725878" y="7124165"/>
            <a:ext cx="5717228" cy="1631216"/>
          </a:xfrm>
          <a:prstGeom prst="rect">
            <a:avLst/>
          </a:prstGeom>
        </p:spPr>
        <p:txBody>
          <a:bodyPr wrap="square">
            <a:spAutoFit/>
          </a:bodyPr>
          <a:lstStyle/>
          <a:p>
            <a:r>
              <a:rPr lang="en-CA" sz="1600" b="1" dirty="0">
                <a:latin typeface="PF Bague Sans Pro Light" panose="02000503000000020003" pitchFamily="50" charset="0"/>
              </a:rPr>
              <a:t>MAKO</a:t>
            </a:r>
            <a:r>
              <a:rPr lang="en-CA" sz="1600" dirty="0">
                <a:latin typeface="PF Bague Sans Pro Light" panose="02000503000000020003" pitchFamily="50" charset="0"/>
              </a:rPr>
              <a:t> is a symbol of inequality, uneven resources and uneven development.  This proverb admonishes the greater ones to help the less fortunate with the implicit understanding that fortunes could reverse so that they would also need someone’s help.  That is, “time changes” so any advantage one may have now may not persist forever.</a:t>
            </a:r>
          </a:p>
        </p:txBody>
      </p:sp>
      <p:sp>
        <p:nvSpPr>
          <p:cNvPr id="17" name="Rectangle 16">
            <a:extLst>
              <a:ext uri="{FF2B5EF4-FFF2-40B4-BE49-F238E27FC236}">
                <a16:creationId xmlns:a16="http://schemas.microsoft.com/office/drawing/2014/main" id="{72146D3F-281B-41B7-8AAE-5287F81A5B41}"/>
              </a:ext>
            </a:extLst>
          </p:cNvPr>
          <p:cNvSpPr/>
          <p:nvPr/>
        </p:nvSpPr>
        <p:spPr>
          <a:xfrm>
            <a:off x="1740216" y="2601807"/>
            <a:ext cx="5717228" cy="1077218"/>
          </a:xfrm>
          <a:prstGeom prst="rect">
            <a:avLst/>
          </a:prstGeom>
        </p:spPr>
        <p:txBody>
          <a:bodyPr wrap="square">
            <a:spAutoFit/>
          </a:bodyPr>
          <a:lstStyle/>
          <a:p>
            <a:r>
              <a:rPr lang="en-CA" sz="1600" b="1" dirty="0">
                <a:latin typeface="PF Bague Sans Pro Light" panose="02000503000000020003" pitchFamily="50" charset="0"/>
              </a:rPr>
              <a:t>ADINKRAHENE</a:t>
            </a:r>
            <a:r>
              <a:rPr lang="en-CA" sz="1600" dirty="0">
                <a:latin typeface="PF Bague Sans Pro Light" panose="02000503000000020003" pitchFamily="50" charset="0"/>
              </a:rPr>
              <a:t> is chief of the Adinkra symbols.  It is a symbol of greatness, charisma and leadership. This symbol is said to have played an inspiring role in the designing of other symbols. it signifies the importance of playing a leadership role.</a:t>
            </a:r>
          </a:p>
        </p:txBody>
      </p:sp>
      <p:pic>
        <p:nvPicPr>
          <p:cNvPr id="18" name="Picture 17">
            <a:extLst>
              <a:ext uri="{FF2B5EF4-FFF2-40B4-BE49-F238E27FC236}">
                <a16:creationId xmlns:a16="http://schemas.microsoft.com/office/drawing/2014/main" id="{6C222122-BDA5-453B-92C1-CE1C5A1E9389}"/>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24667" y="2664493"/>
            <a:ext cx="923064" cy="984961"/>
          </a:xfrm>
          <a:prstGeom prst="rect">
            <a:avLst/>
          </a:prstGeom>
        </p:spPr>
      </p:pic>
    </p:spTree>
    <p:extLst>
      <p:ext uri="{BB962C8B-B14F-4D97-AF65-F5344CB8AC3E}">
        <p14:creationId xmlns:p14="http://schemas.microsoft.com/office/powerpoint/2010/main" val="4143796986"/>
      </p:ext>
    </p:extLst>
  </p:cSld>
  <p:clrMapOvr>
    <a:masterClrMapping/>
  </p:clrMapOvr>
</p:sld>
</file>

<file path=ppt/theme/theme1.xml><?xml version="1.0" encoding="utf-8"?>
<a:theme xmlns:a="http://schemas.openxmlformats.org/drawingml/2006/main" name="AFY HEADER">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10712</TotalTime>
  <Words>2664</Words>
  <Application>Microsoft Office PowerPoint</Application>
  <PresentationFormat>Custom</PresentationFormat>
  <Paragraphs>124</Paragraphs>
  <Slides>14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vt:lpstr>
      <vt:lpstr>Gill Sans Nova</vt:lpstr>
      <vt:lpstr>Intro</vt:lpstr>
      <vt:lpstr>PF Bague Sans Pro</vt:lpstr>
      <vt:lpstr>PF Bague Sans Pro Light</vt:lpstr>
      <vt:lpstr>AFY HEADER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DAWN</dc:creator>
  <cp:lastModifiedBy>Dawn Langfield</cp:lastModifiedBy>
  <cp:revision>476</cp:revision>
  <cp:lastPrinted>2019-12-04T02:21:48Z</cp:lastPrinted>
  <dcterms:created xsi:type="dcterms:W3CDTF">2019-11-01T00:23:44Z</dcterms:created>
  <dcterms:modified xsi:type="dcterms:W3CDTF">2022-12-08T21:10:44Z</dcterms:modified>
</cp:coreProperties>
</file>